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3">
        <a:schemeClr val="bg1"/>
      </p:bgRef>
    </p:bg>
    <p:spTree>
      <p:nvGrpSpPr>
        <p:cNvPr id="1" name=""/>
        <p:cNvGrpSpPr/>
        <p:nvPr/>
      </p:nvGrpSpPr>
      <p:grpSpPr>
        <a:xfrm>
          <a:off x="0" y="0"/>
          <a:ext cx="0" cy="0"/>
          <a:chOff x="0" y="0"/>
          <a:chExt cx="0" cy="0"/>
        </a:xfrm>
      </p:grpSpPr>
      <p:sp>
        <p:nvSpPr>
          <p:cNvPr id="12" name="矩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圓角矩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副標題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17" name="頁尾版面配置區 16"/>
          <p:cNvSpPr>
            <a:spLocks noGrp="1"/>
          </p:cNvSpPr>
          <p:nvPr>
            <p:ph type="ftr" sz="quarter" idx="11"/>
          </p:nvPr>
        </p:nvSpPr>
        <p:spPr/>
        <p:txBody>
          <a:bodyPr/>
          <a:lstStyle/>
          <a:p>
            <a:endParaRPr lang="zh-TW" altLang="en-US"/>
          </a:p>
        </p:txBody>
      </p:sp>
      <p:sp>
        <p:nvSpPr>
          <p:cNvPr id="29" name="投影片編號版面配置區 28"/>
          <p:cNvSpPr>
            <a:spLocks noGrp="1"/>
          </p:cNvSpPr>
          <p:nvPr>
            <p:ph type="sldNum" sz="quarter" idx="12"/>
          </p:nvPr>
        </p:nvSpPr>
        <p:spPr/>
        <p:txBody>
          <a:bodyPr lIns="0" tIns="0" rIns="0" bIns="0">
            <a:noAutofit/>
          </a:bodyPr>
          <a:lstStyle>
            <a:lvl1pPr>
              <a:defRPr sz="1400">
                <a:solidFill>
                  <a:srgbClr val="FFFFFF"/>
                </a:solidFill>
              </a:defRPr>
            </a:lvl1pPr>
          </a:lstStyle>
          <a:p>
            <a:fld id="{A60F2A89-621B-4B0D-ABA2-A7E8EAB4E0CE}" type="slidenum">
              <a:rPr lang="zh-TW" altLang="en-US" smtClean="0"/>
              <a:pPr/>
              <a:t>‹#›</a:t>
            </a:fld>
            <a:endParaRPr lang="zh-TW" altLang="en-US"/>
          </a:p>
        </p:txBody>
      </p:sp>
      <p:sp>
        <p:nvSpPr>
          <p:cNvPr id="7" name="矩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60F2A89-621B-4B0D-ABA2-A7E8EAB4E0CE}"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41"/>
            <a:ext cx="201168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914400" y="274640"/>
            <a:ext cx="55626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60F2A89-621B-4B0D-ABA2-A7E8EAB4E0CE}"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A60F2A89-621B-4B0D-ABA2-A7E8EAB4E0CE}" type="slidenum">
              <a:rPr lang="zh-TW" altLang="en-US" smtClean="0"/>
              <a:pPr/>
              <a:t>‹#›</a:t>
            </a:fld>
            <a:endParaRPr lang="zh-TW" altLang="en-US"/>
          </a:p>
        </p:txBody>
      </p:sp>
      <p:sp>
        <p:nvSpPr>
          <p:cNvPr id="8" name="內容版面配置區 7"/>
          <p:cNvSpPr>
            <a:spLocks noGrp="1"/>
          </p:cNvSpPr>
          <p:nvPr>
            <p:ph sz="quarter" idx="1"/>
          </p:nvPr>
        </p:nvSpPr>
        <p:spPr>
          <a:xfrm>
            <a:off x="914400" y="1447800"/>
            <a:ext cx="777240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1"/>
      </p:bgRef>
    </p:bg>
    <p:spTree>
      <p:nvGrpSpPr>
        <p:cNvPr id="1" name=""/>
        <p:cNvGrpSpPr/>
        <p:nvPr/>
      </p:nvGrpSpPr>
      <p:grpSpPr>
        <a:xfrm>
          <a:off x="0" y="0"/>
          <a:ext cx="0" cy="0"/>
          <a:chOff x="0" y="0"/>
          <a:chExt cx="0" cy="0"/>
        </a:xfrm>
      </p:grpSpPr>
      <p:sp>
        <p:nvSpPr>
          <p:cNvPr id="11" name="矩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圓角矩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722313" y="952500"/>
            <a:ext cx="7772400" cy="1362075"/>
          </a:xfrm>
        </p:spPr>
        <p:txBody>
          <a:bodyPr anchor="b" anchorCtr="0"/>
          <a:lstStyle>
            <a:lvl1pPr algn="l">
              <a:buNone/>
              <a:defRPr sz="4000" b="0" cap="none"/>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5" name="頁尾版面配置區 4"/>
          <p:cNvSpPr>
            <a:spLocks noGrp="1"/>
          </p:cNvSpPr>
          <p:nvPr>
            <p:ph type="ftr" sz="quarter" idx="11"/>
          </p:nvPr>
        </p:nvSpPr>
        <p:spPr>
          <a:xfrm>
            <a:off x="800100" y="6172200"/>
            <a:ext cx="4000500" cy="457200"/>
          </a:xfrm>
        </p:spPr>
        <p:txBody>
          <a:bodyPr/>
          <a:lstStyle/>
          <a:p>
            <a:endParaRPr lang="zh-TW" altLang="en-US"/>
          </a:p>
        </p:txBody>
      </p:sp>
      <p:sp>
        <p:nvSpPr>
          <p:cNvPr id="7" name="矩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投影片編號版面配置區 5"/>
          <p:cNvSpPr>
            <a:spLocks noGrp="1"/>
          </p:cNvSpPr>
          <p:nvPr>
            <p:ph type="sldNum" sz="quarter" idx="12"/>
          </p:nvPr>
        </p:nvSpPr>
        <p:spPr>
          <a:xfrm>
            <a:off x="146304" y="6208776"/>
            <a:ext cx="457200" cy="457200"/>
          </a:xfrm>
        </p:spPr>
        <p:txBody>
          <a:bodyPr/>
          <a:lstStyle/>
          <a:p>
            <a:fld id="{A60F2A89-621B-4B0D-ABA2-A7E8EAB4E0CE}"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60F2A89-621B-4B0D-ABA2-A7E8EAB4E0CE}" type="slidenum">
              <a:rPr lang="zh-TW" altLang="en-US" smtClean="0"/>
              <a:pPr/>
              <a:t>‹#›</a:t>
            </a:fld>
            <a:endParaRPr lang="zh-TW" altLang="en-US"/>
          </a:p>
        </p:txBody>
      </p:sp>
      <p:sp>
        <p:nvSpPr>
          <p:cNvPr id="9" name="內容版面配置區 8"/>
          <p:cNvSpPr>
            <a:spLocks noGrp="1"/>
          </p:cNvSpPr>
          <p:nvPr>
            <p:ph sz="quarter" idx="1"/>
          </p:nvPr>
        </p:nvSpPr>
        <p:spPr>
          <a:xfrm>
            <a:off x="91440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93395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914400" y="273050"/>
            <a:ext cx="7772400" cy="1143000"/>
          </a:xfrm>
        </p:spPr>
        <p:txBody>
          <a:bodyPr anchor="b" anchorCtr="0"/>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7" name="日期版面配置區 6"/>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A60F2A89-621B-4B0D-ABA2-A7E8EAB4E0CE}" type="slidenum">
              <a:rPr lang="zh-TW" altLang="en-US" smtClean="0"/>
              <a:pPr/>
              <a:t>‹#›</a:t>
            </a:fld>
            <a:endParaRPr lang="zh-TW" altLang="en-US"/>
          </a:p>
        </p:txBody>
      </p:sp>
      <p:sp>
        <p:nvSpPr>
          <p:cNvPr id="11" name="內容版面配置區 10"/>
          <p:cNvSpPr>
            <a:spLocks noGrp="1"/>
          </p:cNvSpPr>
          <p:nvPr>
            <p:ph sz="half" idx="2"/>
          </p:nvPr>
        </p:nvSpPr>
        <p:spPr>
          <a:xfrm>
            <a:off x="9144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4"/>
          </p:nvPr>
        </p:nvSpPr>
        <p:spPr>
          <a:xfrm>
            <a:off x="49530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A60F2A89-621B-4B0D-ABA2-A7E8EAB4E0CE}"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A60F2A89-621B-4B0D-ABA2-A7E8EAB4E0CE}"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8" name="矩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圓角矩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914400" y="273050"/>
            <a:ext cx="7772400" cy="1143000"/>
          </a:xfrm>
        </p:spPr>
        <p:txBody>
          <a:bodyPr anchor="b" anchorCtr="0"/>
          <a:lstStyle>
            <a:lvl1pPr algn="l">
              <a:buNone/>
              <a:defRPr sz="4000" b="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A60F2A89-621B-4B0D-ABA2-A7E8EAB4E0CE}" type="slidenum">
              <a:rPr lang="zh-TW" altLang="en-US" smtClean="0"/>
              <a:pPr/>
              <a:t>‹#›</a:t>
            </a:fld>
            <a:endParaRPr lang="zh-TW" altLang="en-US"/>
          </a:p>
        </p:txBody>
      </p:sp>
      <p:sp>
        <p:nvSpPr>
          <p:cNvPr id="11" name="內容版面配置區 10"/>
          <p:cNvSpPr>
            <a:spLocks noGrp="1"/>
          </p:cNvSpPr>
          <p:nvPr>
            <p:ph sz="quarter" idx="1"/>
          </p:nvPr>
        </p:nvSpPr>
        <p:spPr>
          <a:xfrm>
            <a:off x="2971800" y="1600200"/>
            <a:ext cx="5715000" cy="44958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6FB15EB1-5DC3-433D-AECF-BB0DC4EBAF81}" type="datetimeFigureOut">
              <a:rPr lang="zh-TW" altLang="en-US" smtClean="0"/>
              <a:pPr/>
              <a:t>2015/4/29</a:t>
            </a:fld>
            <a:endParaRPr lang="zh-TW" altLang="en-US"/>
          </a:p>
        </p:txBody>
      </p:sp>
      <p:sp>
        <p:nvSpPr>
          <p:cNvPr id="6" name="頁尾版面配置區 5"/>
          <p:cNvSpPr>
            <a:spLocks noGrp="1"/>
          </p:cNvSpPr>
          <p:nvPr>
            <p:ph type="ftr" sz="quarter" idx="11"/>
          </p:nvPr>
        </p:nvSpPr>
        <p:spPr>
          <a:xfrm>
            <a:off x="914400" y="6172200"/>
            <a:ext cx="3886200" cy="457200"/>
          </a:xfrm>
        </p:spPr>
        <p:txBody>
          <a:bodyPr/>
          <a:lstStyle/>
          <a:p>
            <a:endParaRPr lang="zh-TW" altLang="en-US"/>
          </a:p>
        </p:txBody>
      </p:sp>
      <p:sp>
        <p:nvSpPr>
          <p:cNvPr id="7" name="投影片編號版面配置區 6"/>
          <p:cNvSpPr>
            <a:spLocks noGrp="1"/>
          </p:cNvSpPr>
          <p:nvPr>
            <p:ph type="sldNum" sz="quarter" idx="12"/>
          </p:nvPr>
        </p:nvSpPr>
        <p:spPr>
          <a:xfrm>
            <a:off x="146304" y="6208776"/>
            <a:ext cx="457200" cy="457200"/>
          </a:xfrm>
        </p:spPr>
        <p:txBody>
          <a:bodyPr/>
          <a:lstStyle/>
          <a:p>
            <a:fld id="{A60F2A89-621B-4B0D-ABA2-A7E8EAB4E0CE}" type="slidenum">
              <a:rPr lang="zh-TW" altLang="en-US" smtClean="0"/>
              <a:pPr/>
              <a:t>‹#›</a:t>
            </a:fld>
            <a:endParaRPr lang="zh-TW" altLang="en-US"/>
          </a:p>
        </p:txBody>
      </p:sp>
      <p:sp>
        <p:nvSpPr>
          <p:cNvPr id="11" name="矩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矩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圖片版面配置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zh-TW" altLang="en-US" smtClean="0"/>
              <a:t>按一下圖示以新增圖片</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矩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圓角矩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標題版面配置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FB15EB1-5DC3-433D-AECF-BB0DC4EBAF81}" type="datetimeFigureOut">
              <a:rPr lang="zh-TW" altLang="en-US" smtClean="0"/>
              <a:pPr/>
              <a:t>2015/4/29</a:t>
            </a:fld>
            <a:endParaRPr lang="zh-TW" altLang="en-US"/>
          </a:p>
        </p:txBody>
      </p:sp>
      <p:sp>
        <p:nvSpPr>
          <p:cNvPr id="3" name="頁尾版面配置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zh-TW" altLang="en-US"/>
          </a:p>
        </p:txBody>
      </p:sp>
      <p:sp>
        <p:nvSpPr>
          <p:cNvPr id="23" name="投影片編號版面配置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60F2A89-621B-4B0D-ABA2-A7E8EAB4E0CE}"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p:txBody>
          <a:bodyPr>
            <a:normAutofit lnSpcReduction="10000"/>
          </a:bodyPr>
          <a:lstStyle/>
          <a:p>
            <a:pPr algn="l"/>
            <a:r>
              <a:rPr lang="pt-BR" altLang="zh-TW" dirty="0" smtClean="0"/>
              <a:t>Author: C. Zancada-Menendez ,P. Sampedro-Piquero, C.Meneghetti , E. Labate , A. Begega, L. Lopez</a:t>
            </a:r>
          </a:p>
          <a:p>
            <a:pPr algn="l"/>
            <a:r>
              <a:rPr lang="pt-BR" altLang="zh-TW" dirty="0" smtClean="0"/>
              <a:t>Journal info.:</a:t>
            </a:r>
            <a:r>
              <a:rPr lang="en-US" altLang="zh-TW" dirty="0" smtClean="0"/>
              <a:t> Learning and Individual Differences</a:t>
            </a:r>
            <a:endParaRPr lang="zh-TW" altLang="en-US" dirty="0"/>
          </a:p>
        </p:txBody>
      </p:sp>
      <p:sp>
        <p:nvSpPr>
          <p:cNvPr id="2" name="標題 1"/>
          <p:cNvSpPr>
            <a:spLocks noGrp="1"/>
          </p:cNvSpPr>
          <p:nvPr>
            <p:ph type="ctrTitle"/>
          </p:nvPr>
        </p:nvSpPr>
        <p:spPr/>
        <p:txBody>
          <a:bodyPr>
            <a:normAutofit fontScale="90000"/>
          </a:bodyPr>
          <a:lstStyle/>
          <a:p>
            <a:r>
              <a:rPr lang="en-US" altLang="zh-TW" dirty="0" smtClean="0"/>
              <a:t>Age differences in path learning: The role of interference in updating</a:t>
            </a:r>
            <a:br>
              <a:rPr lang="en-US" altLang="zh-TW" dirty="0" smtClean="0"/>
            </a:br>
            <a:r>
              <a:rPr lang="en-US" altLang="zh-TW" dirty="0" smtClean="0"/>
              <a:t>spatial information</a:t>
            </a:r>
            <a:endParaRPr lang="zh-TW"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t>Methods</a:t>
            </a:r>
            <a:endParaRPr lang="zh-TW" altLang="en-US" dirty="0"/>
          </a:p>
        </p:txBody>
      </p:sp>
      <p:sp>
        <p:nvSpPr>
          <p:cNvPr id="3" name="內容版面配置區 2"/>
          <p:cNvSpPr>
            <a:spLocks noGrp="1"/>
          </p:cNvSpPr>
          <p:nvPr>
            <p:ph sz="quarter" idx="1"/>
          </p:nvPr>
        </p:nvSpPr>
        <p:spPr/>
        <p:txBody>
          <a:bodyPr>
            <a:normAutofit lnSpcReduction="10000"/>
          </a:bodyPr>
          <a:lstStyle/>
          <a:p>
            <a:r>
              <a:rPr lang="en-US" altLang="zh-TW" sz="2400" dirty="0" smtClean="0">
                <a:latin typeface="Times New Roman" pitchFamily="18" charset="0"/>
                <a:cs typeface="Times New Roman" pitchFamily="18" charset="0"/>
              </a:rPr>
              <a:t>Navigation :</a:t>
            </a:r>
            <a:r>
              <a:rPr lang="zh-TW" altLang="en-US" sz="2400" dirty="0" smtClean="0">
                <a:latin typeface="標楷體" pitchFamily="65" charset="-120"/>
                <a:ea typeface="標楷體" pitchFamily="65" charset="-120"/>
                <a:cs typeface="Times New Roman" pitchFamily="18" charset="0"/>
              </a:rPr>
              <a:t>電腦會帶著受測者移動，受測者只需要記憶路段和地標物。</a:t>
            </a:r>
            <a:endParaRPr lang="en-US" altLang="zh-TW" sz="2400" dirty="0" smtClean="0">
              <a:latin typeface="標楷體" pitchFamily="65" charset="-120"/>
              <a:ea typeface="標楷體" pitchFamily="65" charset="-120"/>
              <a:cs typeface="Times New Roman" pitchFamily="18" charset="0"/>
            </a:endParaRPr>
          </a:p>
          <a:p>
            <a:endParaRPr lang="en-US" altLang="zh-TW" sz="2400" dirty="0" smtClean="0">
              <a:latin typeface="標楷體" pitchFamily="65" charset="-120"/>
              <a:ea typeface="標楷體" pitchFamily="65" charset="-120"/>
              <a:cs typeface="Times New Roman" pitchFamily="18" charset="0"/>
            </a:endParaRPr>
          </a:p>
          <a:p>
            <a:r>
              <a:rPr lang="en-US" altLang="zh-TW" sz="2400" dirty="0" smtClean="0">
                <a:latin typeface="Times New Roman" pitchFamily="18" charset="0"/>
                <a:cs typeface="Times New Roman" pitchFamily="18" charset="0"/>
              </a:rPr>
              <a:t>Test phase I</a:t>
            </a:r>
            <a:r>
              <a:rPr lang="zh-TW" altLang="en-US" sz="2400" dirty="0" smtClean="0">
                <a:latin typeface="Times New Roman" pitchFamily="18" charset="0"/>
                <a:cs typeface="Times New Roman" pitchFamily="18" charset="0"/>
              </a:rPr>
              <a:t> </a:t>
            </a:r>
            <a:r>
              <a:rPr lang="en-US" altLang="zh-TW" sz="2400" dirty="0" smtClean="0">
                <a:latin typeface="Times New Roman" pitchFamily="18" charset="0"/>
                <a:cs typeface="Times New Roman" pitchFamily="18" charset="0"/>
              </a:rPr>
              <a:t>:</a:t>
            </a:r>
            <a:r>
              <a:rPr lang="zh-TW" altLang="en-US" sz="2400" dirty="0" smtClean="0">
                <a:latin typeface="Times New Roman" pitchFamily="18" charset="0"/>
                <a:cs typeface="Times New Roman" pitchFamily="18" charset="0"/>
              </a:rPr>
              <a:t> </a:t>
            </a:r>
            <a:r>
              <a:rPr lang="zh-TW" altLang="en-US" sz="2400" dirty="0" smtClean="0">
                <a:latin typeface="標楷體" pitchFamily="65" charset="-120"/>
                <a:ea typeface="標楷體" pitchFamily="65" charset="-120"/>
                <a:cs typeface="Times New Roman" pitchFamily="18" charset="0"/>
              </a:rPr>
              <a:t>受測者必須沿著</a:t>
            </a:r>
            <a:r>
              <a:rPr lang="en-US" altLang="zh-TW" sz="2400" dirty="0" smtClean="0">
                <a:latin typeface="Times New Roman" pitchFamily="18" charset="0"/>
                <a:cs typeface="Times New Roman" pitchFamily="18" charset="0"/>
              </a:rPr>
              <a:t>Navigation</a:t>
            </a:r>
            <a:r>
              <a:rPr lang="zh-TW" altLang="en-US" sz="2400" dirty="0" smtClean="0">
                <a:latin typeface="標楷體" pitchFamily="65" charset="-120"/>
                <a:ea typeface="標楷體" pitchFamily="65" charset="-120"/>
                <a:cs typeface="Times New Roman" pitchFamily="18" charset="0"/>
              </a:rPr>
              <a:t>路段移動，若有移動錯誤電腦會顯示錯誤訊息提醒 </a:t>
            </a:r>
            <a:r>
              <a:rPr lang="en-US" altLang="zh-TW" sz="2400" dirty="0" smtClean="0">
                <a:latin typeface="Times New Roman" pitchFamily="18" charset="0"/>
                <a:cs typeface="Times New Roman" pitchFamily="18" charset="0"/>
              </a:rPr>
              <a:t>Incorrect direction</a:t>
            </a:r>
            <a:r>
              <a:rPr lang="zh-TW" altLang="en-US" sz="2400" dirty="0" smtClean="0">
                <a:latin typeface="標楷體" pitchFamily="65" charset="-120"/>
                <a:ea typeface="標楷體" pitchFamily="65" charset="-120"/>
                <a:cs typeface="Times New Roman" pitchFamily="18" charset="0"/>
              </a:rPr>
              <a:t>。</a:t>
            </a:r>
            <a:endParaRPr lang="en-US" altLang="zh-TW" sz="2400" dirty="0" smtClean="0">
              <a:latin typeface="標楷體" pitchFamily="65" charset="-120"/>
              <a:ea typeface="標楷體" pitchFamily="65" charset="-120"/>
              <a:cs typeface="Times New Roman" pitchFamily="18" charset="0"/>
            </a:endParaRPr>
          </a:p>
          <a:p>
            <a:pPr>
              <a:buNone/>
            </a:pPr>
            <a:r>
              <a:rPr lang="zh-TW" altLang="en-US" sz="2400" dirty="0" smtClean="0">
                <a:latin typeface="標楷體" pitchFamily="65" charset="-120"/>
                <a:ea typeface="標楷體" pitchFamily="65" charset="-120"/>
                <a:cs typeface="Times New Roman" pitchFamily="18" charset="0"/>
              </a:rPr>
              <a:t>  記錄資料有 </a:t>
            </a:r>
            <a:r>
              <a:rPr lang="en-US" altLang="zh-TW" sz="2400" dirty="0" smtClean="0">
                <a:latin typeface="標楷體" pitchFamily="65" charset="-120"/>
                <a:ea typeface="標楷體" pitchFamily="65" charset="-120"/>
                <a:cs typeface="Times New Roman" pitchFamily="18" charset="0"/>
              </a:rPr>
              <a:t>1.</a:t>
            </a:r>
            <a:r>
              <a:rPr lang="zh-TW" altLang="en-US" sz="2400" dirty="0" smtClean="0">
                <a:latin typeface="標楷體" pitchFamily="65" charset="-120"/>
                <a:ea typeface="標楷體" pitchFamily="65" charset="-120"/>
                <a:cs typeface="Times New Roman" pitchFamily="18" charset="0"/>
              </a:rPr>
              <a:t> 移動時間 </a:t>
            </a:r>
            <a:r>
              <a:rPr lang="en-US" altLang="zh-TW" sz="2400" dirty="0" smtClean="0">
                <a:latin typeface="標楷體" pitchFamily="65" charset="-120"/>
                <a:ea typeface="標楷體" pitchFamily="65" charset="-120"/>
                <a:cs typeface="Times New Roman" pitchFamily="18" charset="0"/>
              </a:rPr>
              <a:t>2.</a:t>
            </a:r>
            <a:r>
              <a:rPr lang="zh-TW" altLang="en-US" sz="2400" dirty="0" smtClean="0">
                <a:latin typeface="標楷體" pitchFamily="65" charset="-120"/>
                <a:ea typeface="標楷體" pitchFamily="65" charset="-120"/>
                <a:cs typeface="Times New Roman" pitchFamily="18" charset="0"/>
              </a:rPr>
              <a:t> 移動總距離 </a:t>
            </a:r>
            <a:r>
              <a:rPr lang="en-US" altLang="zh-TW" sz="2400" dirty="0" smtClean="0">
                <a:latin typeface="標楷體" pitchFamily="65" charset="-120"/>
                <a:ea typeface="標楷體" pitchFamily="65" charset="-120"/>
                <a:cs typeface="Times New Roman" pitchFamily="18" charset="0"/>
              </a:rPr>
              <a:t>3.</a:t>
            </a:r>
            <a:r>
              <a:rPr lang="zh-TW" altLang="en-US" sz="2400" dirty="0" smtClean="0">
                <a:latin typeface="標楷體" pitchFamily="65" charset="-120"/>
                <a:ea typeface="標楷體" pitchFamily="65" charset="-120"/>
                <a:cs typeface="Times New Roman" pitchFamily="18" charset="0"/>
              </a:rPr>
              <a:t>轉彎資訊 </a:t>
            </a:r>
            <a:r>
              <a:rPr lang="en-US" altLang="zh-TW" sz="2400" dirty="0" smtClean="0">
                <a:latin typeface="標楷體" pitchFamily="65" charset="-120"/>
                <a:ea typeface="標楷體" pitchFamily="65" charset="-120"/>
                <a:cs typeface="Times New Roman" pitchFamily="18" charset="0"/>
              </a:rPr>
              <a:t>4.</a:t>
            </a:r>
            <a:r>
              <a:rPr lang="zh-TW" altLang="en-US" sz="2400" dirty="0" smtClean="0">
                <a:latin typeface="標楷體" pitchFamily="65" charset="-120"/>
                <a:ea typeface="標楷體" pitchFamily="65" charset="-120"/>
                <a:cs typeface="Times New Roman" pitchFamily="18" charset="0"/>
              </a:rPr>
              <a:t> 停止時間 </a:t>
            </a:r>
            <a:endParaRPr lang="en-US" altLang="zh-TW" sz="2400" dirty="0" smtClean="0">
              <a:latin typeface="標楷體" pitchFamily="65" charset="-120"/>
              <a:ea typeface="標楷體" pitchFamily="65" charset="-120"/>
              <a:cs typeface="Times New Roman" pitchFamily="18" charset="0"/>
            </a:endParaRPr>
          </a:p>
          <a:p>
            <a:endParaRPr lang="en-US" altLang="zh-TW" sz="2400" dirty="0" smtClean="0">
              <a:latin typeface="標楷體" pitchFamily="65" charset="-120"/>
              <a:ea typeface="標楷體" pitchFamily="65" charset="-120"/>
              <a:cs typeface="Times New Roman" pitchFamily="18" charset="0"/>
            </a:endParaRPr>
          </a:p>
          <a:p>
            <a:r>
              <a:rPr lang="en-US" altLang="zh-TW" sz="2400" dirty="0" smtClean="0">
                <a:latin typeface="Times New Roman" pitchFamily="18" charset="0"/>
                <a:cs typeface="Times New Roman" pitchFamily="18" charset="0"/>
              </a:rPr>
              <a:t>Test phase II</a:t>
            </a:r>
            <a:r>
              <a:rPr lang="zh-TW" altLang="en-US" sz="2400" dirty="0" smtClean="0">
                <a:latin typeface="Times New Roman" pitchFamily="18" charset="0"/>
                <a:cs typeface="Times New Roman" pitchFamily="18" charset="0"/>
              </a:rPr>
              <a:t> </a:t>
            </a:r>
            <a:r>
              <a:rPr lang="en-US" altLang="zh-TW" sz="2400" dirty="0" smtClean="0">
                <a:latin typeface="Times New Roman" pitchFamily="18" charset="0"/>
                <a:cs typeface="Times New Roman" pitchFamily="18" charset="0"/>
              </a:rPr>
              <a:t>:</a:t>
            </a:r>
            <a:r>
              <a:rPr lang="zh-TW" altLang="en-US" sz="2400" dirty="0" smtClean="0">
                <a:latin typeface="標楷體" pitchFamily="65" charset="-120"/>
                <a:ea typeface="標楷體" pitchFamily="65" charset="-120"/>
                <a:cs typeface="Times New Roman" pitchFamily="18" charset="0"/>
              </a:rPr>
              <a:t>受測者必須沿著</a:t>
            </a:r>
            <a:r>
              <a:rPr lang="en-US" altLang="zh-TW" sz="2400" dirty="0" smtClean="0">
                <a:latin typeface="Times New Roman" pitchFamily="18" charset="0"/>
                <a:cs typeface="Times New Roman" pitchFamily="18" charset="0"/>
              </a:rPr>
              <a:t>Navigation</a:t>
            </a:r>
            <a:r>
              <a:rPr lang="zh-TW" altLang="en-US" sz="2400" dirty="0" smtClean="0">
                <a:latin typeface="標楷體" pitchFamily="65" charset="-120"/>
                <a:ea typeface="標楷體" pitchFamily="65" charset="-120"/>
                <a:cs typeface="Times New Roman" pitchFamily="18" charset="0"/>
              </a:rPr>
              <a:t>路段移動，若有移動錯誤電腦會顯示錯誤訊息提醒 </a:t>
            </a:r>
            <a:r>
              <a:rPr lang="en-US" altLang="zh-TW" sz="2400" dirty="0" smtClean="0">
                <a:latin typeface="Times New Roman" pitchFamily="18" charset="0"/>
                <a:cs typeface="Times New Roman" pitchFamily="18" charset="0"/>
              </a:rPr>
              <a:t>Incorrect direction</a:t>
            </a:r>
            <a:r>
              <a:rPr lang="zh-TW" altLang="en-US" sz="2400" dirty="0" smtClean="0"/>
              <a:t>。</a:t>
            </a:r>
            <a:endParaRPr lang="en-US" altLang="zh-TW" sz="2400" dirty="0" smtClean="0"/>
          </a:p>
          <a:p>
            <a:pPr>
              <a:buNone/>
            </a:pPr>
            <a:r>
              <a:rPr lang="zh-TW" altLang="en-US" sz="2400" dirty="0" smtClean="0">
                <a:latin typeface="標楷體" pitchFamily="65" charset="-120"/>
                <a:ea typeface="標楷體" pitchFamily="65" charset="-120"/>
                <a:cs typeface="Times New Roman" pitchFamily="18" charset="0"/>
              </a:rPr>
              <a:t>  紀錄資料有</a:t>
            </a:r>
            <a:r>
              <a:rPr lang="en-US" altLang="zh-TW" sz="2400" dirty="0" smtClean="0">
                <a:latin typeface="標楷體" pitchFamily="65" charset="-120"/>
                <a:ea typeface="標楷體" pitchFamily="65" charset="-120"/>
                <a:cs typeface="Times New Roman" pitchFamily="18" charset="0"/>
              </a:rPr>
              <a:t>1.</a:t>
            </a:r>
            <a:r>
              <a:rPr lang="zh-TW" altLang="en-US" sz="2400" dirty="0" smtClean="0">
                <a:latin typeface="標楷體" pitchFamily="65" charset="-120"/>
                <a:ea typeface="標楷體" pitchFamily="65" charset="-120"/>
                <a:cs typeface="Times New Roman" pitchFamily="18" charset="0"/>
              </a:rPr>
              <a:t>轉彎資訊 </a:t>
            </a:r>
            <a:r>
              <a:rPr lang="en-US" altLang="zh-TW" sz="2400" dirty="0" smtClean="0">
                <a:latin typeface="標楷體" pitchFamily="65" charset="-120"/>
                <a:ea typeface="標楷體" pitchFamily="65" charset="-120"/>
                <a:cs typeface="Times New Roman" pitchFamily="18" charset="0"/>
              </a:rPr>
              <a:t>2.</a:t>
            </a:r>
            <a:r>
              <a:rPr lang="zh-TW" altLang="en-US" sz="2400" dirty="0" smtClean="0">
                <a:latin typeface="標楷體" pitchFamily="65" charset="-120"/>
                <a:ea typeface="標楷體" pitchFamily="65" charset="-120"/>
                <a:cs typeface="Times New Roman" pitchFamily="18" charset="0"/>
              </a:rPr>
              <a:t>地標物的記憶 </a:t>
            </a:r>
            <a:r>
              <a:rPr lang="en-US" altLang="zh-TW" sz="2400" dirty="0" smtClean="0">
                <a:latin typeface="標楷體" pitchFamily="65" charset="-120"/>
                <a:ea typeface="標楷體" pitchFamily="65" charset="-120"/>
                <a:cs typeface="Times New Roman" pitchFamily="18" charset="0"/>
              </a:rPr>
              <a:t>3.</a:t>
            </a:r>
            <a:r>
              <a:rPr lang="zh-TW" altLang="en-US" sz="2400" dirty="0" smtClean="0">
                <a:latin typeface="標楷體" pitchFamily="65" charset="-120"/>
                <a:ea typeface="標楷體" pitchFamily="65" charset="-120"/>
                <a:cs typeface="Times New Roman" pitchFamily="18" charset="0"/>
              </a:rPr>
              <a:t> 地標物正確的所在位置 </a:t>
            </a:r>
            <a:r>
              <a:rPr lang="en-US" altLang="zh-TW" sz="2400" dirty="0" smtClean="0">
                <a:latin typeface="Times New Roman" pitchFamily="18" charset="0"/>
                <a:cs typeface="Times New Roman" pitchFamily="18" charset="0"/>
              </a:rPr>
              <a:t>Test phase I</a:t>
            </a:r>
            <a:r>
              <a:rPr lang="zh-TW" altLang="en-US" sz="2400" dirty="0" smtClean="0">
                <a:latin typeface="Times New Roman" pitchFamily="18" charset="0"/>
                <a:cs typeface="Times New Roman" pitchFamily="18" charset="0"/>
              </a:rPr>
              <a:t> </a:t>
            </a:r>
            <a:r>
              <a:rPr lang="zh-TW" altLang="en-US" sz="2400" dirty="0" smtClean="0">
                <a:latin typeface="標楷體" pitchFamily="65" charset="-120"/>
                <a:ea typeface="標楷體" pitchFamily="65" charset="-120"/>
                <a:cs typeface="Times New Roman" pitchFamily="18" charset="0"/>
              </a:rPr>
              <a:t>和 </a:t>
            </a:r>
            <a:r>
              <a:rPr lang="en-US" altLang="zh-TW" sz="2400" dirty="0" smtClean="0">
                <a:latin typeface="Times New Roman" pitchFamily="18" charset="0"/>
                <a:cs typeface="Times New Roman" pitchFamily="18" charset="0"/>
              </a:rPr>
              <a:t>Test phase II</a:t>
            </a:r>
            <a:r>
              <a:rPr lang="zh-TW" altLang="en-US" sz="2400" dirty="0" smtClean="0">
                <a:latin typeface="Times New Roman" pitchFamily="18" charset="0"/>
                <a:cs typeface="Times New Roman" pitchFamily="18" charset="0"/>
              </a:rPr>
              <a:t> 。</a:t>
            </a:r>
            <a:endParaRPr lang="en-US" altLang="zh-TW" sz="2400" dirty="0" smtClean="0">
              <a:latin typeface="標楷體" pitchFamily="65" charset="-120"/>
              <a:ea typeface="標楷體" pitchFamily="65" charset="-120"/>
              <a:cs typeface="Times New Roman" pitchFamily="18" charset="0"/>
            </a:endParaRPr>
          </a:p>
          <a:p>
            <a:endParaRPr lang="en-US" altLang="zh-TW" sz="2400" dirty="0" smtClean="0">
              <a:latin typeface="標楷體" pitchFamily="65" charset="-120"/>
              <a:ea typeface="標楷體" pitchFamily="65" charset="-120"/>
              <a:cs typeface="Times New Roman" pitchFamily="18" charset="0"/>
            </a:endParaRPr>
          </a:p>
          <a:p>
            <a:endParaRPr lang="zh-TW" altLang="en-US" sz="2400" dirty="0">
              <a:latin typeface="標楷體" pitchFamily="65" charset="-120"/>
              <a:ea typeface="標楷體" pitchFamily="65" charset="-12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Results</a:t>
            </a:r>
            <a:endParaRPr lang="zh-TW" altLang="en-US" dirty="0"/>
          </a:p>
        </p:txBody>
      </p:sp>
      <p:pic>
        <p:nvPicPr>
          <p:cNvPr id="4" name="內容版面配置區 3" descr="未命名.png"/>
          <p:cNvPicPr>
            <a:picLocks noGrp="1" noChangeAspect="1"/>
          </p:cNvPicPr>
          <p:nvPr>
            <p:ph sz="quarter" idx="1"/>
          </p:nvPr>
        </p:nvPicPr>
        <p:blipFill>
          <a:blip r:embed="rId2" cstate="print"/>
          <a:stretch>
            <a:fillRect/>
          </a:stretch>
        </p:blipFill>
        <p:spPr>
          <a:xfrm>
            <a:off x="107504" y="1484784"/>
            <a:ext cx="9194638" cy="3258677"/>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Results</a:t>
            </a:r>
            <a:endParaRPr lang="zh-TW" altLang="en-US" dirty="0"/>
          </a:p>
        </p:txBody>
      </p:sp>
      <p:sp>
        <p:nvSpPr>
          <p:cNvPr id="3" name="內容版面配置區 2"/>
          <p:cNvSpPr>
            <a:spLocks noGrp="1"/>
          </p:cNvSpPr>
          <p:nvPr>
            <p:ph sz="quarter" idx="1"/>
          </p:nvPr>
        </p:nvSpPr>
        <p:spPr/>
        <p:txBody>
          <a:bodyPr>
            <a:normAutofit/>
          </a:bodyPr>
          <a:lstStyle/>
          <a:p>
            <a:r>
              <a:rPr lang="zh-TW" altLang="en-US" sz="2400" dirty="0" smtClean="0">
                <a:latin typeface="標楷體" pitchFamily="65" charset="-120"/>
                <a:ea typeface="標楷體" pitchFamily="65" charset="-120"/>
              </a:rPr>
              <a:t>在</a:t>
            </a:r>
            <a:r>
              <a:rPr lang="en-US" altLang="zh-TW" sz="2400" dirty="0" smtClean="0">
                <a:latin typeface="Times New Roman" pitchFamily="18" charset="0"/>
                <a:cs typeface="Times New Roman" pitchFamily="18" charset="0"/>
              </a:rPr>
              <a:t>Test phase I</a:t>
            </a:r>
            <a:r>
              <a:rPr lang="zh-TW" altLang="en-US" sz="2400" dirty="0" smtClean="0">
                <a:latin typeface="Times New Roman" pitchFamily="18" charset="0"/>
                <a:cs typeface="Times New Roman" pitchFamily="18" charset="0"/>
              </a:rPr>
              <a:t> </a:t>
            </a:r>
            <a:r>
              <a:rPr lang="zh-TW" altLang="en-US" sz="2400" dirty="0" smtClean="0">
                <a:latin typeface="標楷體" pitchFamily="65" charset="-120"/>
                <a:ea typeface="標楷體" pitchFamily="65" charset="-120"/>
                <a:cs typeface="Times New Roman" pitchFamily="18" charset="0"/>
              </a:rPr>
              <a:t>我們可以知道老年人需要花比較多的時間在道路回顧上，比起其他族群有顯著差異         </a:t>
            </a:r>
            <a:r>
              <a:rPr lang="en-US" altLang="zh-TW" sz="2400" dirty="0" smtClean="0">
                <a:latin typeface="Times New Roman" pitchFamily="18" charset="0"/>
                <a:cs typeface="Times New Roman" pitchFamily="18" charset="0"/>
              </a:rPr>
              <a:t>(p= 0.001, p = 0.002 respectively) </a:t>
            </a:r>
            <a:r>
              <a:rPr lang="zh-TW" altLang="en-US" sz="2400" dirty="0" smtClean="0">
                <a:latin typeface="Times New Roman" pitchFamily="18" charset="0"/>
                <a:cs typeface="Times New Roman" pitchFamily="18" charset="0"/>
              </a:rPr>
              <a:t>。</a:t>
            </a:r>
            <a:endParaRPr lang="en-US" altLang="zh-TW" sz="2400" dirty="0" smtClean="0">
              <a:latin typeface="Times New Roman" pitchFamily="18" charset="0"/>
              <a:cs typeface="Times New Roman" pitchFamily="18" charset="0"/>
            </a:endParaRPr>
          </a:p>
          <a:p>
            <a:endParaRPr lang="en-US" altLang="zh-TW" sz="2400" dirty="0" smtClean="0">
              <a:latin typeface="Times New Roman" pitchFamily="18" charset="0"/>
              <a:ea typeface="標楷體" pitchFamily="65" charset="-120"/>
              <a:cs typeface="Times New Roman" pitchFamily="18" charset="0"/>
            </a:endParaRPr>
          </a:p>
          <a:p>
            <a:endParaRPr lang="zh-TW" altLang="en-US" sz="2400" dirty="0">
              <a:latin typeface="Times New Roman" pitchFamily="18" charset="0"/>
              <a:ea typeface="標楷體" pitchFamily="65" charset="-120"/>
              <a:cs typeface="Times New Roman" pitchFamily="18" charset="0"/>
            </a:endParaRPr>
          </a:p>
        </p:txBody>
      </p:sp>
      <p:pic>
        <p:nvPicPr>
          <p:cNvPr id="5" name="圖片 4" descr="未命名.png"/>
          <p:cNvPicPr>
            <a:picLocks noChangeAspect="1"/>
          </p:cNvPicPr>
          <p:nvPr/>
        </p:nvPicPr>
        <p:blipFill>
          <a:blip r:embed="rId2" cstate="print"/>
          <a:stretch>
            <a:fillRect/>
          </a:stretch>
        </p:blipFill>
        <p:spPr>
          <a:xfrm>
            <a:off x="2483768" y="2825043"/>
            <a:ext cx="4392488" cy="3600909"/>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Results</a:t>
            </a:r>
            <a:endParaRPr lang="zh-TW" altLang="en-US" dirty="0"/>
          </a:p>
        </p:txBody>
      </p:sp>
      <p:sp>
        <p:nvSpPr>
          <p:cNvPr id="3" name="內容版面配置區 2"/>
          <p:cNvSpPr>
            <a:spLocks noGrp="1"/>
          </p:cNvSpPr>
          <p:nvPr>
            <p:ph sz="quarter" idx="1"/>
          </p:nvPr>
        </p:nvSpPr>
        <p:spPr/>
        <p:txBody>
          <a:bodyPr/>
          <a:lstStyle/>
          <a:p>
            <a:r>
              <a:rPr lang="zh-TW" altLang="en-US" sz="2400" dirty="0" smtClean="0">
                <a:latin typeface="標楷體" pitchFamily="65" charset="-120"/>
                <a:ea typeface="標楷體" pitchFamily="65" charset="-120"/>
              </a:rPr>
              <a:t>在</a:t>
            </a:r>
            <a:r>
              <a:rPr lang="en-US" altLang="zh-TW" sz="2400" dirty="0" smtClean="0">
                <a:latin typeface="Times New Roman" pitchFamily="18" charset="0"/>
                <a:ea typeface="標楷體" pitchFamily="65" charset="-120"/>
                <a:cs typeface="Times New Roman" pitchFamily="18" charset="0"/>
              </a:rPr>
              <a:t>Test phase</a:t>
            </a:r>
            <a:r>
              <a:rPr lang="en-US" altLang="zh-TW" sz="2400" dirty="0" smtClean="0">
                <a:latin typeface="Times New Roman" pitchFamily="18" charset="0"/>
                <a:cs typeface="Times New Roman" pitchFamily="18" charset="0"/>
              </a:rPr>
              <a:t> I</a:t>
            </a:r>
            <a:r>
              <a:rPr lang="en-US" altLang="zh-TW" sz="2400" dirty="0" smtClean="0">
                <a:latin typeface="Times New Roman" pitchFamily="18" charset="0"/>
                <a:ea typeface="標楷體" pitchFamily="65" charset="-120"/>
                <a:cs typeface="Times New Roman" pitchFamily="18" charset="0"/>
              </a:rPr>
              <a:t> </a:t>
            </a:r>
            <a:r>
              <a:rPr lang="zh-TW" altLang="en-US" sz="2400" dirty="0" smtClean="0">
                <a:latin typeface="標楷體" pitchFamily="65" charset="-120"/>
                <a:ea typeface="標楷體" pitchFamily="65" charset="-120"/>
                <a:cs typeface="Times New Roman" pitchFamily="18" charset="0"/>
              </a:rPr>
              <a:t>比起其他族群老年人顯著犯了比較多錯誤在轉彎上</a:t>
            </a:r>
            <a:r>
              <a:rPr lang="en-US" altLang="zh-TW" sz="2400" dirty="0" smtClean="0"/>
              <a:t> </a:t>
            </a:r>
            <a:r>
              <a:rPr lang="en-US" altLang="zh-TW" sz="2400" dirty="0" smtClean="0">
                <a:latin typeface="Times New Roman" pitchFamily="18" charset="0"/>
                <a:cs typeface="Times New Roman" pitchFamily="18" charset="0"/>
              </a:rPr>
              <a:t>(p = 0.001, p = 0.002 respectively) </a:t>
            </a:r>
            <a:r>
              <a:rPr lang="zh-TW" altLang="en-US" sz="2400" dirty="0" smtClean="0">
                <a:latin typeface="Times New Roman" pitchFamily="18" charset="0"/>
                <a:cs typeface="Times New Roman" pitchFamily="18" charset="0"/>
              </a:rPr>
              <a:t>。</a:t>
            </a:r>
            <a:endParaRPr lang="en-US" altLang="zh-TW" sz="2400" dirty="0" smtClean="0">
              <a:latin typeface="Times New Roman" pitchFamily="18" charset="0"/>
              <a:cs typeface="Times New Roman" pitchFamily="18" charset="0"/>
            </a:endParaRPr>
          </a:p>
          <a:p>
            <a:endParaRPr lang="en-US" altLang="zh-TW" sz="2800" dirty="0" smtClean="0">
              <a:latin typeface="標楷體" pitchFamily="65" charset="-120"/>
              <a:ea typeface="標楷體" pitchFamily="65" charset="-120"/>
              <a:cs typeface="Times New Roman" pitchFamily="18" charset="0"/>
            </a:endParaRPr>
          </a:p>
          <a:p>
            <a:endParaRPr lang="zh-TW" altLang="en-US" dirty="0">
              <a:latin typeface="標楷體" pitchFamily="65" charset="-120"/>
              <a:ea typeface="標楷體" pitchFamily="65" charset="-120"/>
            </a:endParaRPr>
          </a:p>
        </p:txBody>
      </p:sp>
      <p:pic>
        <p:nvPicPr>
          <p:cNvPr id="4" name="圖片 3" descr="未命名.png"/>
          <p:cNvPicPr>
            <a:picLocks noChangeAspect="1"/>
          </p:cNvPicPr>
          <p:nvPr/>
        </p:nvPicPr>
        <p:blipFill>
          <a:blip r:embed="rId2" cstate="print"/>
          <a:stretch>
            <a:fillRect/>
          </a:stretch>
        </p:blipFill>
        <p:spPr>
          <a:xfrm>
            <a:off x="2555776" y="2420888"/>
            <a:ext cx="4896544" cy="3660823"/>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t>Results</a:t>
            </a:r>
            <a:endParaRPr lang="zh-TW" altLang="en-US" dirty="0"/>
          </a:p>
        </p:txBody>
      </p:sp>
      <p:sp>
        <p:nvSpPr>
          <p:cNvPr id="3" name="內容版面配置區 2"/>
          <p:cNvSpPr>
            <a:spLocks noGrp="1"/>
          </p:cNvSpPr>
          <p:nvPr>
            <p:ph sz="quarter" idx="1"/>
          </p:nvPr>
        </p:nvSpPr>
        <p:spPr/>
        <p:txBody>
          <a:bodyPr>
            <a:normAutofit/>
          </a:bodyPr>
          <a:lstStyle/>
          <a:p>
            <a:r>
              <a:rPr lang="zh-TW" altLang="en-US" sz="2400" dirty="0" smtClean="0">
                <a:latin typeface="標楷體" pitchFamily="65" charset="-120"/>
                <a:ea typeface="標楷體" pitchFamily="65" charset="-120"/>
              </a:rPr>
              <a:t>在</a:t>
            </a:r>
            <a:r>
              <a:rPr lang="en-US" altLang="zh-TW" sz="2400" dirty="0" smtClean="0">
                <a:latin typeface="Times New Roman" pitchFamily="18" charset="0"/>
                <a:ea typeface="標楷體" pitchFamily="65" charset="-120"/>
                <a:cs typeface="Times New Roman" pitchFamily="18" charset="0"/>
              </a:rPr>
              <a:t>Test phase</a:t>
            </a:r>
            <a:r>
              <a:rPr lang="en-US" altLang="zh-TW" sz="2400" dirty="0" smtClean="0">
                <a:latin typeface="Times New Roman" pitchFamily="18" charset="0"/>
                <a:cs typeface="Times New Roman" pitchFamily="18" charset="0"/>
              </a:rPr>
              <a:t> I</a:t>
            </a:r>
            <a:r>
              <a:rPr lang="zh-TW" altLang="en-US" sz="2400" dirty="0" smtClean="0">
                <a:latin typeface="標楷體" pitchFamily="65" charset="-120"/>
                <a:ea typeface="標楷體" pitchFamily="65" charset="-120"/>
                <a:cs typeface="Times New Roman" pitchFamily="18" charset="0"/>
              </a:rPr>
              <a:t>比起其他族群老年人顯著的移動了較長的距離</a:t>
            </a:r>
            <a:r>
              <a:rPr lang="en-US" altLang="zh-TW" sz="2400" dirty="0" smtClean="0"/>
              <a:t>(p = 0.01, p = 0.001) </a:t>
            </a:r>
            <a:r>
              <a:rPr lang="zh-TW" altLang="en-US" sz="2400" dirty="0" smtClean="0"/>
              <a:t>。</a:t>
            </a:r>
            <a:endParaRPr lang="en-US" altLang="zh-TW" sz="2400" dirty="0" smtClean="0"/>
          </a:p>
          <a:p>
            <a:endParaRPr lang="en-US" altLang="zh-TW" sz="2400" dirty="0" smtClean="0"/>
          </a:p>
          <a:p>
            <a:endParaRPr lang="en-US" altLang="zh-TW" sz="2400" dirty="0" smtClean="0"/>
          </a:p>
          <a:p>
            <a:r>
              <a:rPr lang="zh-TW" altLang="en-US" sz="2400" dirty="0" smtClean="0">
                <a:latin typeface="標楷體" pitchFamily="65" charset="-120"/>
                <a:ea typeface="標楷體" pitchFamily="65" charset="-120"/>
              </a:rPr>
              <a:t>在</a:t>
            </a:r>
            <a:r>
              <a:rPr lang="en-US" altLang="zh-TW" sz="2400" dirty="0" smtClean="0">
                <a:latin typeface="Times New Roman" pitchFamily="18" charset="0"/>
                <a:ea typeface="標楷體" pitchFamily="65" charset="-120"/>
                <a:cs typeface="Times New Roman" pitchFamily="18" charset="0"/>
              </a:rPr>
              <a:t>Test phase</a:t>
            </a:r>
            <a:r>
              <a:rPr lang="en-US" altLang="zh-TW" sz="2400" dirty="0" smtClean="0">
                <a:latin typeface="Times New Roman" pitchFamily="18" charset="0"/>
                <a:cs typeface="Times New Roman" pitchFamily="18" charset="0"/>
              </a:rPr>
              <a:t> I</a:t>
            </a:r>
            <a:r>
              <a:rPr lang="zh-TW" altLang="en-US" sz="2400" dirty="0" smtClean="0">
                <a:latin typeface="標楷體" pitchFamily="65" charset="-120"/>
                <a:ea typeface="標楷體" pitchFamily="65" charset="-120"/>
              </a:rPr>
              <a:t>在停止的時間比較年輕人的停止時間顯著比起其他族群短 </a:t>
            </a:r>
            <a:r>
              <a:rPr lang="en-US" altLang="zh-TW" sz="2400" dirty="0" smtClean="0"/>
              <a:t>(p = 0.03, p = 0.001)</a:t>
            </a:r>
            <a:r>
              <a:rPr lang="zh-TW" altLang="en-US" sz="2400" dirty="0" smtClean="0">
                <a:latin typeface="標楷體" pitchFamily="65" charset="-120"/>
                <a:ea typeface="標楷體" pitchFamily="65" charset="-120"/>
              </a:rPr>
              <a:t> 。</a:t>
            </a:r>
            <a:r>
              <a:rPr lang="en-US" altLang="zh-TW" sz="2400" dirty="0" smtClean="0"/>
              <a:t> </a:t>
            </a:r>
            <a:endParaRPr lang="zh-TW" altLang="en-US" sz="2400" dirty="0"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Results</a:t>
            </a:r>
            <a:endParaRPr lang="zh-TW" altLang="en-US" dirty="0"/>
          </a:p>
        </p:txBody>
      </p:sp>
      <p:sp>
        <p:nvSpPr>
          <p:cNvPr id="3" name="內容版面配置區 2"/>
          <p:cNvSpPr>
            <a:spLocks noGrp="1"/>
          </p:cNvSpPr>
          <p:nvPr>
            <p:ph sz="quarter" idx="1"/>
          </p:nvPr>
        </p:nvSpPr>
        <p:spPr/>
        <p:txBody>
          <a:bodyPr>
            <a:normAutofit/>
          </a:bodyPr>
          <a:lstStyle/>
          <a:p>
            <a:r>
              <a:rPr lang="zh-TW" altLang="en-US" sz="2400" dirty="0" smtClean="0">
                <a:latin typeface="標楷體" pitchFamily="65" charset="-120"/>
                <a:ea typeface="標楷體" pitchFamily="65" charset="-120"/>
              </a:rPr>
              <a:t>在</a:t>
            </a:r>
            <a:r>
              <a:rPr lang="en-US" altLang="zh-TW" sz="2400" dirty="0" smtClean="0">
                <a:latin typeface="Times New Roman" pitchFamily="18" charset="0"/>
                <a:cs typeface="Times New Roman" pitchFamily="18" charset="0"/>
              </a:rPr>
              <a:t>Test phase II</a:t>
            </a:r>
            <a:r>
              <a:rPr lang="zh-TW" altLang="en-US" sz="2400" dirty="0" smtClean="0">
                <a:latin typeface="標楷體" pitchFamily="65" charset="-120"/>
                <a:ea typeface="標楷體" pitchFamily="65" charset="-120"/>
              </a:rPr>
              <a:t>地標的正確性回答上，年輕的族群顯著的比起老年人的族群對的多                           </a:t>
            </a:r>
            <a:r>
              <a:rPr lang="en-US" altLang="zh-TW" sz="2400" dirty="0" smtClean="0"/>
              <a:t>(with older p </a:t>
            </a:r>
            <a:r>
              <a:rPr lang="en-US" altLang="zh-TW" sz="2400" dirty="0" smtClean="0"/>
              <a:t>= 0.003, </a:t>
            </a:r>
            <a:r>
              <a:rPr lang="en-US" altLang="zh-TW" sz="2400" dirty="0" smtClean="0"/>
              <a:t>with</a:t>
            </a:r>
            <a:r>
              <a:rPr lang="zh-TW" altLang="en-US" sz="2400" dirty="0" smtClean="0"/>
              <a:t> </a:t>
            </a:r>
            <a:r>
              <a:rPr lang="en-US" altLang="zh-TW" sz="2400" dirty="0" smtClean="0"/>
              <a:t>adult p </a:t>
            </a:r>
            <a:r>
              <a:rPr lang="en-US" altLang="zh-TW" sz="2400" dirty="0" smtClean="0"/>
              <a:t>= </a:t>
            </a:r>
            <a:r>
              <a:rPr lang="en-US" altLang="zh-TW" sz="2400" dirty="0" smtClean="0"/>
              <a:t>0.001) </a:t>
            </a:r>
            <a:r>
              <a:rPr lang="zh-TW" altLang="en-US" sz="2400" dirty="0" smtClean="0"/>
              <a:t>。</a:t>
            </a:r>
            <a:endParaRPr lang="en-US" altLang="zh-TW" sz="2400" dirty="0" smtClean="0"/>
          </a:p>
          <a:p>
            <a:endParaRPr lang="zh-TW" altLang="en-US" sz="2400" dirty="0">
              <a:latin typeface="標楷體" pitchFamily="65" charset="-120"/>
              <a:ea typeface="標楷體" pitchFamily="65" charset="-120"/>
            </a:endParaRPr>
          </a:p>
        </p:txBody>
      </p:sp>
      <p:pic>
        <p:nvPicPr>
          <p:cNvPr id="4" name="圖片 3" descr="未命名.png"/>
          <p:cNvPicPr>
            <a:picLocks noChangeAspect="1"/>
          </p:cNvPicPr>
          <p:nvPr/>
        </p:nvPicPr>
        <p:blipFill>
          <a:blip r:embed="rId2" cstate="print"/>
          <a:stretch>
            <a:fillRect/>
          </a:stretch>
        </p:blipFill>
        <p:spPr>
          <a:xfrm>
            <a:off x="1979712" y="2708920"/>
            <a:ext cx="5296640" cy="3620005"/>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Results</a:t>
            </a:r>
            <a:endParaRPr lang="zh-TW" altLang="en-US" dirty="0"/>
          </a:p>
        </p:txBody>
      </p:sp>
      <p:sp>
        <p:nvSpPr>
          <p:cNvPr id="3" name="內容版面配置區 2"/>
          <p:cNvSpPr>
            <a:spLocks noGrp="1"/>
          </p:cNvSpPr>
          <p:nvPr>
            <p:ph sz="quarter" idx="1"/>
          </p:nvPr>
        </p:nvSpPr>
        <p:spPr/>
        <p:txBody>
          <a:bodyPr>
            <a:normAutofit/>
          </a:bodyPr>
          <a:lstStyle/>
          <a:p>
            <a:r>
              <a:rPr lang="zh-TW" altLang="en-US" sz="2400" dirty="0" smtClean="0">
                <a:latin typeface="標楷體" pitchFamily="65" charset="-120"/>
                <a:ea typeface="標楷體" pitchFamily="65" charset="-120"/>
              </a:rPr>
              <a:t>在</a:t>
            </a:r>
            <a:r>
              <a:rPr lang="en-US" altLang="zh-TW" sz="2400" dirty="0" smtClean="0">
                <a:latin typeface="Times New Roman" pitchFamily="18" charset="0"/>
                <a:cs typeface="Times New Roman" pitchFamily="18" charset="0"/>
              </a:rPr>
              <a:t>Test phase II</a:t>
            </a:r>
            <a:r>
              <a:rPr lang="zh-TW" altLang="en-US" sz="2400" dirty="0" smtClean="0">
                <a:latin typeface="標楷體" pitchFamily="65" charset="-120"/>
                <a:ea typeface="標楷體" pitchFamily="65" charset="-120"/>
                <a:cs typeface="Times New Roman" pitchFamily="18" charset="0"/>
              </a:rPr>
              <a:t>地標的所在地的確認上年輕人的正確率率比起其他族群還要高。</a:t>
            </a:r>
            <a:r>
              <a:rPr lang="en-US" altLang="zh-TW" sz="2400" dirty="0" smtClean="0"/>
              <a:t> </a:t>
            </a:r>
            <a:r>
              <a:rPr lang="zh-TW" altLang="en-US" sz="2400" dirty="0" smtClean="0"/>
              <a:t>  </a:t>
            </a:r>
            <a:endParaRPr lang="en-US" altLang="zh-TW" sz="2400" dirty="0" smtClean="0"/>
          </a:p>
          <a:p>
            <a:pPr>
              <a:buNone/>
            </a:pPr>
            <a:r>
              <a:rPr lang="zh-TW" altLang="en-US" sz="2400" dirty="0" smtClean="0"/>
              <a:t>     </a:t>
            </a:r>
            <a:r>
              <a:rPr lang="en-US" altLang="zh-TW" sz="2400" dirty="0" smtClean="0"/>
              <a:t>(with older p = 0.001 and with</a:t>
            </a:r>
            <a:r>
              <a:rPr lang="zh-TW" altLang="en-US" sz="2400" dirty="0" smtClean="0"/>
              <a:t> </a:t>
            </a:r>
            <a:r>
              <a:rPr lang="en-US" altLang="zh-TW" sz="2400" dirty="0" smtClean="0"/>
              <a:t>adult p= 0.02)</a:t>
            </a:r>
          </a:p>
          <a:p>
            <a:pPr>
              <a:buNone/>
            </a:pPr>
            <a:endParaRPr lang="en-US" altLang="zh-TW" sz="2400" dirty="0" smtClean="0">
              <a:latin typeface="標楷體" pitchFamily="65" charset="-120"/>
              <a:ea typeface="標楷體" pitchFamily="65" charset="-120"/>
              <a:cs typeface="Times New Roman" pitchFamily="18" charset="0"/>
            </a:endParaRPr>
          </a:p>
        </p:txBody>
      </p:sp>
      <p:pic>
        <p:nvPicPr>
          <p:cNvPr id="4" name="圖片 3" descr="未命名.png"/>
          <p:cNvPicPr>
            <a:picLocks noChangeAspect="1"/>
          </p:cNvPicPr>
          <p:nvPr/>
        </p:nvPicPr>
        <p:blipFill>
          <a:blip r:embed="rId2" cstate="print"/>
          <a:stretch>
            <a:fillRect/>
          </a:stretch>
        </p:blipFill>
        <p:spPr>
          <a:xfrm>
            <a:off x="1979712" y="2708920"/>
            <a:ext cx="5688632" cy="3574924"/>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Results</a:t>
            </a:r>
            <a:endParaRPr lang="zh-TW" altLang="en-US" dirty="0"/>
          </a:p>
        </p:txBody>
      </p:sp>
      <p:sp>
        <p:nvSpPr>
          <p:cNvPr id="3" name="內容版面配置區 2"/>
          <p:cNvSpPr>
            <a:spLocks noGrp="1"/>
          </p:cNvSpPr>
          <p:nvPr>
            <p:ph sz="quarter" idx="1"/>
          </p:nvPr>
        </p:nvSpPr>
        <p:spPr/>
        <p:txBody>
          <a:bodyPr>
            <a:normAutofit/>
          </a:bodyPr>
          <a:lstStyle/>
          <a:p>
            <a:r>
              <a:rPr lang="zh-TW" altLang="en-US" sz="2400" dirty="0" smtClean="0">
                <a:latin typeface="標楷體" pitchFamily="65" charset="-120"/>
                <a:ea typeface="標楷體" pitchFamily="65" charset="-120"/>
              </a:rPr>
              <a:t>在</a:t>
            </a:r>
            <a:r>
              <a:rPr lang="en-US" altLang="zh-TW" sz="2400" dirty="0" smtClean="0">
                <a:latin typeface="Times New Roman" pitchFamily="18" charset="0"/>
                <a:cs typeface="Times New Roman" pitchFamily="18" charset="0"/>
              </a:rPr>
              <a:t>Test phase </a:t>
            </a:r>
            <a:r>
              <a:rPr lang="zh-TW" altLang="en-US" sz="2400" dirty="0" smtClean="0">
                <a:latin typeface="標楷體" pitchFamily="65" charset="-120"/>
                <a:ea typeface="標楷體" pitchFamily="65" charset="-120"/>
                <a:cs typeface="Times New Roman" pitchFamily="18" charset="0"/>
              </a:rPr>
              <a:t>在轉彎的正確性上三個組別有顯著的差異</a:t>
            </a:r>
            <a:endParaRPr lang="en-US" altLang="zh-TW" sz="2400" dirty="0" smtClean="0">
              <a:latin typeface="標楷體" pitchFamily="65" charset="-120"/>
              <a:ea typeface="標楷體" pitchFamily="65" charset="-120"/>
              <a:cs typeface="Times New Roman" pitchFamily="18" charset="0"/>
            </a:endParaRPr>
          </a:p>
          <a:p>
            <a:pPr>
              <a:buNone/>
            </a:pPr>
            <a:r>
              <a:rPr lang="zh-TW" altLang="en-US" sz="2400" dirty="0" smtClean="0">
                <a:latin typeface="標楷體" pitchFamily="65" charset="-120"/>
                <a:ea typeface="標楷體" pitchFamily="65" charset="-120"/>
                <a:cs typeface="Times New Roman" pitchFamily="18" charset="0"/>
              </a:rPr>
              <a:t>     </a:t>
            </a:r>
            <a:r>
              <a:rPr lang="en-US" altLang="zh-TW" sz="2400" dirty="0" smtClean="0">
                <a:latin typeface="標楷體" pitchFamily="65" charset="-120"/>
                <a:ea typeface="標楷體" pitchFamily="65" charset="-120"/>
                <a:cs typeface="Times New Roman" pitchFamily="18" charset="0"/>
              </a:rPr>
              <a:t>(</a:t>
            </a:r>
            <a:r>
              <a:rPr lang="en-US" altLang="zh-TW" sz="2400" dirty="0" smtClean="0"/>
              <a:t>p = </a:t>
            </a:r>
            <a:r>
              <a:rPr lang="en-US" altLang="zh-TW" sz="2400" dirty="0" smtClean="0"/>
              <a:t>0.01</a:t>
            </a:r>
            <a:r>
              <a:rPr lang="en-US" altLang="zh-TW" sz="2400" dirty="0" smtClean="0">
                <a:latin typeface="標楷體" pitchFamily="65" charset="-120"/>
                <a:ea typeface="標楷體" pitchFamily="65" charset="-120"/>
                <a:cs typeface="Times New Roman" pitchFamily="18" charset="0"/>
              </a:rPr>
              <a:t>)</a:t>
            </a:r>
            <a:endParaRPr lang="en-US" altLang="zh-TW" sz="2400" dirty="0" smtClean="0">
              <a:latin typeface="標楷體" pitchFamily="65" charset="-120"/>
              <a:ea typeface="標楷體" pitchFamily="65" charset="-120"/>
              <a:cs typeface="Times New Roman" pitchFamily="18" charset="0"/>
            </a:endParaRPr>
          </a:p>
          <a:p>
            <a:pPr>
              <a:buNone/>
            </a:pPr>
            <a:endParaRPr lang="zh-TW" altLang="en-US" sz="2400" dirty="0">
              <a:latin typeface="標楷體" pitchFamily="65" charset="-120"/>
              <a:ea typeface="標楷體" pitchFamily="65" charset="-120"/>
            </a:endParaRPr>
          </a:p>
        </p:txBody>
      </p:sp>
      <p:pic>
        <p:nvPicPr>
          <p:cNvPr id="4" name="圖片 3" descr="未命名.png"/>
          <p:cNvPicPr>
            <a:picLocks noChangeAspect="1"/>
          </p:cNvPicPr>
          <p:nvPr/>
        </p:nvPicPr>
        <p:blipFill>
          <a:blip r:embed="rId2" cstate="print"/>
          <a:stretch>
            <a:fillRect/>
          </a:stretch>
        </p:blipFill>
        <p:spPr>
          <a:xfrm>
            <a:off x="1979712" y="2564904"/>
            <a:ext cx="5616624" cy="355021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Introduction</a:t>
            </a:r>
            <a:endParaRPr lang="zh-TW" altLang="en-US" dirty="0"/>
          </a:p>
        </p:txBody>
      </p:sp>
      <p:sp>
        <p:nvSpPr>
          <p:cNvPr id="3" name="內容版面配置區 2"/>
          <p:cNvSpPr>
            <a:spLocks noGrp="1"/>
          </p:cNvSpPr>
          <p:nvPr>
            <p:ph sz="quarter" idx="1"/>
          </p:nvPr>
        </p:nvSpPr>
        <p:spPr/>
        <p:txBody>
          <a:bodyPr>
            <a:normAutofit/>
          </a:bodyPr>
          <a:lstStyle/>
          <a:p>
            <a:r>
              <a:rPr lang="zh-TW" altLang="en-US" sz="2400" dirty="0" smtClean="0">
                <a:latin typeface="標楷體" pitchFamily="65" charset="-120"/>
                <a:ea typeface="標楷體" pitchFamily="65" charset="-120"/>
              </a:rPr>
              <a:t>隨著年齡的增長辨認空間方向的能力也隨著逐漸下降，本實驗的研究目的是為了瞭解在空間資訊更新的情況之下是否會干擾路徑的學習。</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再考慮資訊量變化多大的幅度之下會影響辨認空間方向的能力，我們發現這可能牽涉到事前和事後的資訊量變化</a:t>
            </a:r>
            <a:r>
              <a:rPr lang="en-US" altLang="zh-TW" sz="2400" dirty="0" smtClean="0">
                <a:latin typeface="Times New Roman" pitchFamily="18" charset="0"/>
                <a:ea typeface="Tahoma" pitchFamily="34" charset="0"/>
                <a:cs typeface="Times New Roman" pitchFamily="18" charset="0"/>
              </a:rPr>
              <a:t>(</a:t>
            </a:r>
            <a:r>
              <a:rPr lang="en-US" altLang="zh-TW" sz="2400" dirty="0" err="1" smtClean="0">
                <a:latin typeface="Times New Roman" pitchFamily="18" charset="0"/>
                <a:ea typeface="Tahoma" pitchFamily="34" charset="0"/>
                <a:cs typeface="Times New Roman" pitchFamily="18" charset="0"/>
              </a:rPr>
              <a:t>Mou</a:t>
            </a:r>
            <a:r>
              <a:rPr lang="en-US" altLang="zh-TW" sz="2400" dirty="0" smtClean="0">
                <a:latin typeface="Times New Roman" pitchFamily="18" charset="0"/>
                <a:ea typeface="Tahoma" pitchFamily="34" charset="0"/>
                <a:cs typeface="Times New Roman" pitchFamily="18" charset="0"/>
              </a:rPr>
              <a:t> </a:t>
            </a:r>
            <a:r>
              <a:rPr lang="en-US" altLang="zh-TW" sz="2400" dirty="0" smtClean="0">
                <a:latin typeface="Times New Roman" pitchFamily="18" charset="0"/>
                <a:cs typeface="Times New Roman" pitchFamily="18" charset="0"/>
              </a:rPr>
              <a:t>et al., </a:t>
            </a:r>
            <a:r>
              <a:rPr lang="en-US" altLang="zh-TW" sz="2400" dirty="0" smtClean="0">
                <a:latin typeface="Times New Roman" pitchFamily="18" charset="0"/>
                <a:ea typeface="Tahoma" pitchFamily="34" charset="0"/>
                <a:cs typeface="Times New Roman" pitchFamily="18" charset="0"/>
              </a:rPr>
              <a:t>2009) </a:t>
            </a:r>
            <a:r>
              <a:rPr lang="zh-TW" altLang="en-US" sz="2400" dirty="0" smtClean="0">
                <a:latin typeface="Times New Roman" pitchFamily="18" charset="0"/>
                <a:ea typeface="Tahoma" pitchFamily="34" charset="0"/>
                <a:cs typeface="Times New Roman" pitchFamily="18" charset="0"/>
              </a:rPr>
              <a:t>。</a:t>
            </a:r>
            <a:endParaRPr lang="en-US" altLang="zh-TW" sz="2400" dirty="0" smtClean="0">
              <a:latin typeface="Times New Roman" pitchFamily="18" charset="0"/>
              <a:ea typeface="Tahoma" pitchFamily="34" charset="0"/>
              <a:cs typeface="Times New Roman" pitchFamily="18" charset="0"/>
            </a:endParaRPr>
          </a:p>
          <a:p>
            <a:endParaRPr lang="en-US" altLang="zh-TW" sz="2400" dirty="0" smtClean="0">
              <a:latin typeface="Times New Roman" pitchFamily="18" charset="0"/>
              <a:ea typeface="Tahoma" pitchFamily="34" charset="0"/>
              <a:cs typeface="Times New Roman" pitchFamily="18" charset="0"/>
            </a:endParaRPr>
          </a:p>
          <a:p>
            <a:r>
              <a:rPr lang="zh-TW" altLang="en-US" sz="2400" dirty="0" smtClean="0">
                <a:latin typeface="Times New Roman" pitchFamily="18" charset="0"/>
                <a:ea typeface="標楷體" pitchFamily="65" charset="-120"/>
                <a:cs typeface="Times New Roman" pitchFamily="18" charset="0"/>
              </a:rPr>
              <a:t>在調整空間資訊的內容時我們應該考慮到地標數量上的複雜程度</a:t>
            </a:r>
            <a:r>
              <a:rPr lang="en-US" altLang="zh-TW" sz="2400" dirty="0" smtClean="0">
                <a:latin typeface="Times New Roman" pitchFamily="18" charset="0"/>
                <a:ea typeface="標楷體" pitchFamily="65" charset="-120"/>
                <a:cs typeface="Times New Roman" pitchFamily="18" charset="0"/>
              </a:rPr>
              <a:t>(</a:t>
            </a:r>
            <a:r>
              <a:rPr lang="en-US" altLang="zh-TW" sz="2400" dirty="0" err="1" smtClean="0">
                <a:latin typeface="Times New Roman" pitchFamily="18" charset="0"/>
                <a:cs typeface="Times New Roman" pitchFamily="18" charset="0"/>
              </a:rPr>
              <a:t>Klatzky</a:t>
            </a:r>
            <a:r>
              <a:rPr lang="en-US" altLang="zh-TW" sz="2400" dirty="0" smtClean="0">
                <a:latin typeface="Times New Roman" pitchFamily="18" charset="0"/>
                <a:cs typeface="Times New Roman" pitchFamily="18" charset="0"/>
              </a:rPr>
              <a:t> et al., 1990</a:t>
            </a:r>
            <a:r>
              <a:rPr lang="en-US" altLang="zh-TW" sz="2400" dirty="0" smtClean="0">
                <a:latin typeface="Times New Roman" pitchFamily="18" charset="0"/>
                <a:ea typeface="標楷體" pitchFamily="65" charset="-120"/>
                <a:cs typeface="Times New Roman" pitchFamily="18" charset="0"/>
              </a:rPr>
              <a:t>) </a:t>
            </a:r>
            <a:r>
              <a:rPr lang="zh-TW" altLang="en-US" sz="2400" dirty="0" smtClean="0">
                <a:latin typeface="Times New Roman" pitchFamily="18" charset="0"/>
                <a:ea typeface="標楷體" pitchFamily="65" charset="-120"/>
                <a:cs typeface="Times New Roman" pitchFamily="18" charset="0"/>
              </a:rPr>
              <a:t>。</a:t>
            </a:r>
            <a:endParaRPr lang="zh-TW" altLang="en-US" sz="2400" dirty="0">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t>Introduction</a:t>
            </a:r>
            <a:endParaRPr lang="zh-TW" altLang="en-US" dirty="0"/>
          </a:p>
        </p:txBody>
      </p:sp>
      <p:sp>
        <p:nvSpPr>
          <p:cNvPr id="3" name="內容版面配置區 2"/>
          <p:cNvSpPr>
            <a:spLocks noGrp="1"/>
          </p:cNvSpPr>
          <p:nvPr>
            <p:ph sz="quarter" idx="1"/>
          </p:nvPr>
        </p:nvSpPr>
        <p:spPr/>
        <p:txBody>
          <a:bodyPr>
            <a:normAutofit/>
          </a:bodyPr>
          <a:lstStyle/>
          <a:p>
            <a:r>
              <a:rPr lang="zh-TW" altLang="en-US" sz="2400" dirty="0" smtClean="0">
                <a:latin typeface="標楷體" pitchFamily="65" charset="-120"/>
                <a:ea typeface="標楷體" pitchFamily="65" charset="-120"/>
              </a:rPr>
              <a:t>在不同策略情情況下</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以自我為中心</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非以自我為中心</a:t>
            </a:r>
            <a:r>
              <a:rPr lang="en-US" altLang="zh-TW" sz="2400" dirty="0" smtClean="0">
                <a:latin typeface="標楷體" pitchFamily="65" charset="-120"/>
                <a:ea typeface="標楷體" pitchFamily="65" charset="-120"/>
              </a:rPr>
              <a:t>) </a:t>
            </a:r>
            <a:r>
              <a:rPr lang="zh-TW" altLang="en-US" sz="2400" dirty="0" smtClean="0">
                <a:latin typeface="標楷體" pitchFamily="65" charset="-120"/>
                <a:ea typeface="標楷體" pitchFamily="65" charset="-120"/>
              </a:rPr>
              <a:t>，在迷宮實驗中年輕人並無顯著的差異    </a:t>
            </a:r>
            <a:r>
              <a:rPr lang="en-US" altLang="zh-TW" sz="2400" dirty="0" smtClean="0">
                <a:latin typeface="Times New Roman" pitchFamily="18" charset="0"/>
                <a:ea typeface="標楷體" pitchFamily="65" charset="-120"/>
                <a:cs typeface="Times New Roman" pitchFamily="18" charset="0"/>
              </a:rPr>
              <a:t>(Skelton , 2014) </a:t>
            </a:r>
            <a:r>
              <a:rPr lang="zh-TW" altLang="en-US" sz="2400" dirty="0" smtClean="0">
                <a:latin typeface="Times New Roman" pitchFamily="18" charset="0"/>
                <a:ea typeface="標楷體" pitchFamily="65" charset="-120"/>
                <a:cs typeface="Times New Roman" pitchFamily="18" charset="0"/>
              </a:rPr>
              <a:t>。</a:t>
            </a:r>
            <a:endParaRPr lang="en-US" altLang="zh-TW" sz="2400" dirty="0" smtClean="0">
              <a:latin typeface="Times New Roman" pitchFamily="18" charset="0"/>
              <a:ea typeface="標楷體" pitchFamily="65" charset="-120"/>
              <a:cs typeface="Times New Roman" pitchFamily="18" charset="0"/>
            </a:endParaRPr>
          </a:p>
          <a:p>
            <a:endParaRPr lang="en-US" altLang="zh-TW" sz="2400" dirty="0" smtClean="0">
              <a:latin typeface="Times New Roman" pitchFamily="18" charset="0"/>
              <a:ea typeface="標楷體" pitchFamily="65" charset="-120"/>
              <a:cs typeface="Times New Roman" pitchFamily="18" charset="0"/>
            </a:endParaRPr>
          </a:p>
          <a:p>
            <a:r>
              <a:rPr lang="zh-TW" altLang="en-US" sz="2400" dirty="0" smtClean="0">
                <a:latin typeface="Times New Roman" pitchFamily="18" charset="0"/>
                <a:ea typeface="標楷體" pitchFamily="65" charset="-120"/>
                <a:cs typeface="Times New Roman" pitchFamily="18" charset="0"/>
              </a:rPr>
              <a:t>由於老化的原因，老年人的認知過程、工作記憶、尋路的能力、學習不熟悉的路徑、認路標比起年輕人下降很多 </a:t>
            </a:r>
            <a:r>
              <a:rPr lang="en-US" altLang="zh-TW" sz="2400" dirty="0" smtClean="0">
                <a:latin typeface="Times New Roman" pitchFamily="18" charset="0"/>
                <a:ea typeface="標楷體" pitchFamily="65" charset="-120"/>
                <a:cs typeface="Times New Roman" pitchFamily="18" charset="0"/>
              </a:rPr>
              <a:t>(</a:t>
            </a:r>
            <a:r>
              <a:rPr lang="it-IT" altLang="zh-TW" sz="2400" dirty="0" smtClean="0">
                <a:latin typeface="Times New Roman" pitchFamily="18" charset="0"/>
                <a:ea typeface="標楷體" pitchFamily="65" charset="-120"/>
                <a:cs typeface="Times New Roman" pitchFamily="18" charset="0"/>
              </a:rPr>
              <a:t>Borella</a:t>
            </a:r>
            <a:r>
              <a:rPr lang="en-US" altLang="zh-TW" sz="2400" dirty="0" smtClean="0">
                <a:latin typeface="Times New Roman" pitchFamily="18" charset="0"/>
                <a:ea typeface="標楷體" pitchFamily="65" charset="-120"/>
                <a:cs typeface="Times New Roman" pitchFamily="18" charset="0"/>
              </a:rPr>
              <a:t> et al.,</a:t>
            </a:r>
            <a:r>
              <a:rPr lang="zh-TW" altLang="en-US" sz="2400" dirty="0" smtClean="0">
                <a:latin typeface="Times New Roman" pitchFamily="18" charset="0"/>
                <a:ea typeface="標楷體" pitchFamily="65" charset="-120"/>
                <a:cs typeface="Times New Roman" pitchFamily="18" charset="0"/>
              </a:rPr>
              <a:t> </a:t>
            </a:r>
            <a:r>
              <a:rPr lang="it-IT" altLang="zh-TW" sz="2400" dirty="0" smtClean="0">
                <a:latin typeface="Times New Roman" pitchFamily="18" charset="0"/>
                <a:ea typeface="標楷體" pitchFamily="65" charset="-120"/>
                <a:cs typeface="Times New Roman" pitchFamily="18" charset="0"/>
              </a:rPr>
              <a:t>2014</a:t>
            </a:r>
            <a:r>
              <a:rPr lang="en-US" altLang="zh-TW" sz="2400" dirty="0" smtClean="0">
                <a:latin typeface="Times New Roman" pitchFamily="18" charset="0"/>
                <a:ea typeface="標楷體" pitchFamily="65" charset="-120"/>
                <a:cs typeface="Times New Roman" pitchFamily="18" charset="0"/>
              </a:rPr>
              <a:t>) </a:t>
            </a:r>
            <a:r>
              <a:rPr lang="zh-TW" altLang="en-US" sz="2400" dirty="0" smtClean="0">
                <a:latin typeface="Times New Roman" pitchFamily="18" charset="0"/>
                <a:ea typeface="標楷體" pitchFamily="65" charset="-120"/>
                <a:cs typeface="Times New Roman" pitchFamily="18" charset="0"/>
              </a:rPr>
              <a:t>。</a:t>
            </a:r>
            <a:endParaRPr lang="en-US" altLang="zh-TW" sz="2400" dirty="0" smtClean="0">
              <a:latin typeface="Times New Roman" pitchFamily="18" charset="0"/>
              <a:ea typeface="標楷體" pitchFamily="65" charset="-120"/>
              <a:cs typeface="Times New Roman" pitchFamily="18" charset="0"/>
            </a:endParaRPr>
          </a:p>
          <a:p>
            <a:endParaRPr lang="en-US" altLang="zh-TW" sz="2400" dirty="0" smtClean="0">
              <a:latin typeface="Times New Roman" pitchFamily="18" charset="0"/>
              <a:ea typeface="標楷體" pitchFamily="65" charset="-120"/>
              <a:cs typeface="Times New Roman" pitchFamily="18" charset="0"/>
            </a:endParaRPr>
          </a:p>
          <a:p>
            <a:r>
              <a:rPr lang="zh-TW" altLang="en-US" sz="2400" dirty="0" smtClean="0">
                <a:latin typeface="Times New Roman" pitchFamily="18" charset="0"/>
                <a:ea typeface="標楷體" pitchFamily="65" charset="-120"/>
                <a:cs typeface="Times New Roman" pitchFamily="18" charset="0"/>
              </a:rPr>
              <a:t>空間資訊量的更新會對尋路造成干擾</a:t>
            </a:r>
            <a:r>
              <a:rPr lang="en-US" altLang="zh-TW" sz="2400" dirty="0" smtClean="0">
                <a:latin typeface="Times New Roman" pitchFamily="18" charset="0"/>
                <a:ea typeface="標楷體" pitchFamily="65" charset="-120"/>
                <a:cs typeface="Times New Roman" pitchFamily="18" charset="0"/>
              </a:rPr>
              <a:t>(Cabrera</a:t>
            </a:r>
            <a:r>
              <a:rPr lang="en-US" altLang="zh-TW" sz="2400" dirty="0" smtClean="0">
                <a:latin typeface="Times New Roman" pitchFamily="18" charset="0"/>
                <a:cs typeface="Times New Roman" pitchFamily="18" charset="0"/>
              </a:rPr>
              <a:t> et al.</a:t>
            </a:r>
            <a:r>
              <a:rPr lang="en-US" altLang="zh-TW" sz="2400" dirty="0" smtClean="0">
                <a:latin typeface="Times New Roman" pitchFamily="18" charset="0"/>
                <a:ea typeface="標楷體" pitchFamily="65" charset="-120"/>
                <a:cs typeface="Times New Roman" pitchFamily="18" charset="0"/>
              </a:rPr>
              <a:t>, 2006) </a:t>
            </a:r>
            <a:r>
              <a:rPr lang="zh-TW" altLang="en-US" sz="2400" dirty="0" smtClean="0">
                <a:latin typeface="Times New Roman" pitchFamily="18" charset="0"/>
                <a:ea typeface="標楷體" pitchFamily="65" charset="-120"/>
                <a:cs typeface="Times New Roman" pitchFamily="18" charset="0"/>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Methods</a:t>
            </a:r>
            <a:endParaRPr lang="zh-TW" altLang="en-US" dirty="0"/>
          </a:p>
        </p:txBody>
      </p:sp>
      <p:sp>
        <p:nvSpPr>
          <p:cNvPr id="3" name="內容版面配置區 2"/>
          <p:cNvSpPr>
            <a:spLocks noGrp="1"/>
          </p:cNvSpPr>
          <p:nvPr>
            <p:ph sz="quarter" idx="1"/>
          </p:nvPr>
        </p:nvSpPr>
        <p:spPr/>
        <p:txBody>
          <a:bodyPr/>
          <a:lstStyle/>
          <a:p>
            <a:r>
              <a:rPr lang="zh-TW" altLang="en-US" sz="2400" dirty="0" smtClean="0">
                <a:latin typeface="標楷體" pitchFamily="65" charset="-120"/>
                <a:ea typeface="標楷體" pitchFamily="65" charset="-120"/>
              </a:rPr>
              <a:t>受測者</a:t>
            </a:r>
            <a:endParaRPr lang="en-US" altLang="zh-TW" sz="2400"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所有受測者排除阿茲海默症、輕度認知功能障礙、腦血管疾病患者。</a:t>
            </a:r>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排除飛行員，計程車司機。</a:t>
            </a:r>
            <a:endParaRPr lang="en-US" altLang="zh-TW" sz="2400" dirty="0" smtClean="0">
              <a:latin typeface="標楷體" pitchFamily="65" charset="-120"/>
              <a:ea typeface="標楷體" pitchFamily="65" charset="-120"/>
            </a:endParaRPr>
          </a:p>
          <a:p>
            <a:endParaRPr lang="zh-TW" altLang="en-US" dirty="0">
              <a:latin typeface="標楷體" pitchFamily="65" charset="-120"/>
              <a:ea typeface="標楷體" pitchFamily="65" charset="-120"/>
            </a:endParaRPr>
          </a:p>
        </p:txBody>
      </p:sp>
      <p:graphicFrame>
        <p:nvGraphicFramePr>
          <p:cNvPr id="4" name="表格 3"/>
          <p:cNvGraphicFramePr>
            <a:graphicFrameLocks noGrp="1"/>
          </p:cNvGraphicFramePr>
          <p:nvPr/>
        </p:nvGraphicFramePr>
        <p:xfrm>
          <a:off x="1475656" y="1988840"/>
          <a:ext cx="6096000" cy="222504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endParaRPr lang="zh-TW" altLang="en-US" dirty="0">
                        <a:latin typeface="標楷體" pitchFamily="65" charset="-120"/>
                        <a:ea typeface="標楷體" pitchFamily="65" charset="-12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Young</a:t>
                      </a:r>
                      <a:r>
                        <a:rPr lang="en-US" altLang="zh-TW" baseline="0" dirty="0" smtClean="0">
                          <a:latin typeface="Times New Roman" pitchFamily="18" charset="0"/>
                          <a:ea typeface="標楷體" pitchFamily="65" charset="-120"/>
                          <a:cs typeface="Times New Roman" pitchFamily="18" charset="0"/>
                        </a:rPr>
                        <a:t>  group</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Adults group</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Older group</a:t>
                      </a:r>
                      <a:endParaRPr lang="zh-TW" altLang="en-US" dirty="0">
                        <a:latin typeface="Times New Roman" pitchFamily="18" charset="0"/>
                        <a:ea typeface="標楷體" pitchFamily="65" charset="-120"/>
                        <a:cs typeface="Times New Roman" pitchFamily="18" charset="0"/>
                      </a:endParaRPr>
                    </a:p>
                  </a:txBody>
                  <a:tcPr/>
                </a:tc>
              </a:tr>
              <a:tr h="370840">
                <a:tc>
                  <a:txBody>
                    <a:bodyPr/>
                    <a:lstStyle/>
                    <a:p>
                      <a:pPr algn="ctr"/>
                      <a:r>
                        <a:rPr lang="zh-TW" altLang="en-US" dirty="0" smtClean="0">
                          <a:latin typeface="標楷體" pitchFamily="65" charset="-120"/>
                          <a:ea typeface="標楷體" pitchFamily="65" charset="-120"/>
                        </a:rPr>
                        <a:t>人數</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20</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20</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20</a:t>
                      </a:r>
                      <a:endParaRPr lang="zh-TW" altLang="en-US" dirty="0">
                        <a:latin typeface="Times New Roman" pitchFamily="18" charset="0"/>
                        <a:ea typeface="標楷體" pitchFamily="65" charset="-120"/>
                        <a:cs typeface="Times New Roman" pitchFamily="18" charset="0"/>
                      </a:endParaRPr>
                    </a:p>
                  </a:txBody>
                  <a:tcPr/>
                </a:tc>
              </a:tr>
              <a:tr h="370840">
                <a:tc>
                  <a:txBody>
                    <a:bodyPr/>
                    <a:lstStyle/>
                    <a:p>
                      <a:pPr algn="ctr"/>
                      <a:r>
                        <a:rPr lang="zh-TW" altLang="en-US" dirty="0" smtClean="0">
                          <a:latin typeface="標楷體" pitchFamily="65" charset="-120"/>
                          <a:ea typeface="標楷體" pitchFamily="65" charset="-120"/>
                        </a:rPr>
                        <a:t>女男比例</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16/4</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17/3</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16/4</a:t>
                      </a:r>
                      <a:endParaRPr lang="zh-TW" altLang="en-US" dirty="0">
                        <a:latin typeface="Times New Roman" pitchFamily="18" charset="0"/>
                        <a:ea typeface="標楷體" pitchFamily="65" charset="-120"/>
                        <a:cs typeface="Times New Roman" pitchFamily="18" charset="0"/>
                      </a:endParaRPr>
                    </a:p>
                  </a:txBody>
                  <a:tcPr/>
                </a:tc>
              </a:tr>
              <a:tr h="370840">
                <a:tc>
                  <a:txBody>
                    <a:bodyPr/>
                    <a:lstStyle/>
                    <a:p>
                      <a:pPr algn="ctr"/>
                      <a:r>
                        <a:rPr lang="zh-TW" altLang="en-US" dirty="0" smtClean="0">
                          <a:latin typeface="標楷體" pitchFamily="65" charset="-120"/>
                          <a:ea typeface="標楷體" pitchFamily="65" charset="-120"/>
                        </a:rPr>
                        <a:t>平均年齡</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21</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44.8</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64.15</a:t>
                      </a:r>
                      <a:endParaRPr lang="zh-TW" altLang="en-US" dirty="0">
                        <a:latin typeface="Times New Roman" pitchFamily="18" charset="0"/>
                        <a:ea typeface="標楷體" pitchFamily="65" charset="-120"/>
                        <a:cs typeface="Times New Roman" pitchFamily="18" charset="0"/>
                      </a:endParaRPr>
                    </a:p>
                  </a:txBody>
                  <a:tcPr/>
                </a:tc>
              </a:tr>
              <a:tr h="370840">
                <a:tc>
                  <a:txBody>
                    <a:bodyPr/>
                    <a:lstStyle/>
                    <a:p>
                      <a:pPr algn="ctr"/>
                      <a:r>
                        <a:rPr lang="zh-TW" altLang="en-US" dirty="0" smtClean="0">
                          <a:latin typeface="標楷體" pitchFamily="65" charset="-120"/>
                          <a:ea typeface="標楷體" pitchFamily="65" charset="-120"/>
                        </a:rPr>
                        <a:t>範圍</a:t>
                      </a:r>
                      <a:endParaRPr lang="zh-TW" altLang="en-US" dirty="0">
                        <a:latin typeface="標楷體" pitchFamily="65" charset="-120"/>
                        <a:ea typeface="標楷體" pitchFamily="65" charset="-12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19-30</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31-55</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56-80</a:t>
                      </a:r>
                      <a:endParaRPr lang="zh-TW" altLang="en-US" dirty="0">
                        <a:latin typeface="Times New Roman" pitchFamily="18" charset="0"/>
                        <a:ea typeface="標楷體" pitchFamily="65" charset="-120"/>
                        <a:cs typeface="Times New Roman" pitchFamily="18" charset="0"/>
                      </a:endParaRPr>
                    </a:p>
                  </a:txBody>
                  <a:tcPr/>
                </a:tc>
              </a:tr>
              <a:tr h="370840">
                <a:tc>
                  <a:txBody>
                    <a:bodyPr/>
                    <a:lstStyle/>
                    <a:p>
                      <a:pPr algn="ctr"/>
                      <a:r>
                        <a:rPr lang="zh-TW" altLang="en-US" dirty="0" smtClean="0">
                          <a:latin typeface="Times New Roman" pitchFamily="18" charset="0"/>
                          <a:ea typeface="標楷體" pitchFamily="65" charset="-120"/>
                          <a:cs typeface="Times New Roman" pitchFamily="18" charset="0"/>
                        </a:rPr>
                        <a:t>標準差</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0.56</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1.92</a:t>
                      </a:r>
                      <a:endParaRPr lang="zh-TW" altLang="en-US" dirty="0">
                        <a:latin typeface="Times New Roman" pitchFamily="18" charset="0"/>
                        <a:ea typeface="標楷體" pitchFamily="65" charset="-120"/>
                        <a:cs typeface="Times New Roman" pitchFamily="18" charset="0"/>
                      </a:endParaRPr>
                    </a:p>
                  </a:txBody>
                  <a:tcPr/>
                </a:tc>
                <a:tc>
                  <a:txBody>
                    <a:bodyPr/>
                    <a:lstStyle/>
                    <a:p>
                      <a:pPr algn="ctr"/>
                      <a:r>
                        <a:rPr lang="en-US" altLang="zh-TW" dirty="0" smtClean="0">
                          <a:latin typeface="Times New Roman" pitchFamily="18" charset="0"/>
                          <a:ea typeface="標楷體" pitchFamily="65" charset="-120"/>
                          <a:cs typeface="Times New Roman" pitchFamily="18" charset="0"/>
                        </a:rPr>
                        <a:t>1.49</a:t>
                      </a:r>
                      <a:endParaRPr lang="zh-TW" altLang="en-US" dirty="0">
                        <a:latin typeface="Times New Roman" pitchFamily="18" charset="0"/>
                        <a:ea typeface="標楷體" pitchFamily="65" charset="-120"/>
                        <a:cs typeface="Times New Roman" pitchFamily="18" charset="0"/>
                      </a:endParaRPr>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Methods</a:t>
            </a:r>
            <a:endParaRPr lang="zh-TW" altLang="en-US" dirty="0"/>
          </a:p>
        </p:txBody>
      </p:sp>
      <p:sp>
        <p:nvSpPr>
          <p:cNvPr id="3" name="內容版面配置區 2"/>
          <p:cNvSpPr>
            <a:spLocks noGrp="1"/>
          </p:cNvSpPr>
          <p:nvPr>
            <p:ph sz="quarter" idx="1"/>
          </p:nvPr>
        </p:nvSpPr>
        <p:spPr/>
        <p:txBody>
          <a:bodyPr>
            <a:normAutofit/>
          </a:bodyPr>
          <a:lstStyle/>
          <a:p>
            <a:r>
              <a:rPr lang="en-US" altLang="zh-TW" sz="2400" dirty="0" err="1" smtClean="0">
                <a:latin typeface="Times New Roman" pitchFamily="18" charset="0"/>
                <a:cs typeface="Times New Roman" pitchFamily="18" charset="0"/>
              </a:rPr>
              <a:t>Fototest</a:t>
            </a:r>
            <a:endParaRPr lang="en-US" altLang="zh-TW" sz="2400" dirty="0" smtClean="0">
              <a:latin typeface="Times New Roman" pitchFamily="18" charset="0"/>
              <a:cs typeface="Times New Roman" pitchFamily="18" charset="0"/>
            </a:endParaRPr>
          </a:p>
          <a:p>
            <a:endParaRPr lang="en-US" altLang="zh-TW" sz="2400" dirty="0" smtClean="0">
              <a:latin typeface="Times New Roman" pitchFamily="18" charset="0"/>
              <a:cs typeface="Times New Roman" pitchFamily="18" charset="0"/>
            </a:endParaRPr>
          </a:p>
          <a:p>
            <a:r>
              <a:rPr lang="zh-TW" altLang="en-US" sz="2400" dirty="0" smtClean="0">
                <a:latin typeface="標楷體" pitchFamily="65" charset="-120"/>
                <a:ea typeface="標楷體" pitchFamily="65" charset="-120"/>
                <a:cs typeface="Times New Roman" pitchFamily="18" charset="0"/>
              </a:rPr>
              <a:t>用來評估認知功能障礙和失智症患者，分為三個部份六道問題。</a:t>
            </a:r>
            <a:endParaRPr lang="en-US" altLang="zh-TW" sz="2400" dirty="0" smtClean="0">
              <a:latin typeface="標楷體" pitchFamily="65" charset="-120"/>
              <a:ea typeface="標楷體" pitchFamily="65" charset="-120"/>
              <a:cs typeface="Times New Roman" pitchFamily="18" charset="0"/>
            </a:endParaRPr>
          </a:p>
          <a:p>
            <a:endParaRPr lang="en-US" altLang="zh-TW" sz="2400" dirty="0" smtClean="0">
              <a:latin typeface="標楷體" pitchFamily="65" charset="-120"/>
              <a:ea typeface="標楷體" pitchFamily="65" charset="-120"/>
              <a:cs typeface="Times New Roman" pitchFamily="18" charset="0"/>
            </a:endParaRPr>
          </a:p>
          <a:p>
            <a:r>
              <a:rPr lang="zh-TW" altLang="en-US" sz="2400" dirty="0" smtClean="0">
                <a:latin typeface="標楷體" pitchFamily="65" charset="-120"/>
                <a:ea typeface="標楷體" pitchFamily="65" charset="-120"/>
                <a:cs typeface="Times New Roman" pitchFamily="18" charset="0"/>
              </a:rPr>
              <a:t>語言部分</a:t>
            </a:r>
            <a:r>
              <a:rPr lang="en-US" altLang="zh-TW" sz="2400" dirty="0" smtClean="0">
                <a:latin typeface="標楷體" pitchFamily="65" charset="-120"/>
                <a:ea typeface="標楷體" pitchFamily="65" charset="-120"/>
                <a:cs typeface="Times New Roman" pitchFamily="18" charset="0"/>
              </a:rPr>
              <a:t>:</a:t>
            </a:r>
            <a:r>
              <a:rPr lang="zh-TW" altLang="en-US" sz="2400" dirty="0" smtClean="0">
                <a:latin typeface="標楷體" pitchFamily="65" charset="-120"/>
                <a:ea typeface="標楷體" pitchFamily="65" charset="-120"/>
                <a:cs typeface="Times New Roman" pitchFamily="18" charset="0"/>
              </a:rPr>
              <a:t>聽題目選出正確的選項。</a:t>
            </a:r>
            <a:endParaRPr lang="en-US" altLang="zh-TW" sz="2400" dirty="0" smtClean="0">
              <a:latin typeface="標楷體" pitchFamily="65" charset="-120"/>
              <a:ea typeface="標楷體" pitchFamily="65" charset="-120"/>
              <a:cs typeface="Times New Roman" pitchFamily="18" charset="0"/>
            </a:endParaRPr>
          </a:p>
          <a:p>
            <a:endParaRPr lang="en-US" altLang="zh-TW" sz="2400" dirty="0" smtClean="0">
              <a:latin typeface="標楷體" pitchFamily="65" charset="-120"/>
              <a:ea typeface="標楷體" pitchFamily="65" charset="-120"/>
              <a:cs typeface="Times New Roman" pitchFamily="18" charset="0"/>
            </a:endParaRPr>
          </a:p>
          <a:p>
            <a:r>
              <a:rPr lang="zh-TW" altLang="en-US" sz="2400" dirty="0" smtClean="0">
                <a:latin typeface="標楷體" pitchFamily="65" charset="-120"/>
                <a:ea typeface="標楷體" pitchFamily="65" charset="-120"/>
                <a:cs typeface="Times New Roman" pitchFamily="18" charset="0"/>
              </a:rPr>
              <a:t>記憶部分</a:t>
            </a:r>
            <a:r>
              <a:rPr lang="en-US" altLang="zh-TW" sz="2400" dirty="0" smtClean="0">
                <a:latin typeface="標楷體" pitchFamily="65" charset="-120"/>
                <a:ea typeface="標楷體" pitchFamily="65" charset="-120"/>
                <a:cs typeface="Times New Roman" pitchFamily="18" charset="0"/>
                <a:sym typeface="Wingdings" pitchFamily="2" charset="2"/>
              </a:rPr>
              <a:t>:</a:t>
            </a:r>
            <a:r>
              <a:rPr lang="zh-TW" altLang="en-US" sz="2400" dirty="0" smtClean="0">
                <a:latin typeface="標楷體" pitchFamily="65" charset="-120"/>
                <a:ea typeface="標楷體" pitchFamily="65" charset="-120"/>
                <a:cs typeface="Times New Roman" pitchFamily="18" charset="0"/>
                <a:sym typeface="Wingdings" pitchFamily="2" charset="2"/>
              </a:rPr>
              <a:t>自發性的記憶</a:t>
            </a:r>
            <a:r>
              <a:rPr lang="en-US" altLang="zh-TW" sz="2400" dirty="0" smtClean="0">
                <a:latin typeface="標楷體" pitchFamily="65" charset="-120"/>
                <a:ea typeface="標楷體" pitchFamily="65" charset="-120"/>
                <a:cs typeface="Times New Roman" pitchFamily="18" charset="0"/>
                <a:sym typeface="Wingdings" pitchFamily="2" charset="2"/>
              </a:rPr>
              <a:t>2</a:t>
            </a:r>
            <a:r>
              <a:rPr lang="zh-TW" altLang="en-US" sz="2400" dirty="0" smtClean="0">
                <a:latin typeface="標楷體" pitchFamily="65" charset="-120"/>
                <a:ea typeface="標楷體" pitchFamily="65" charset="-120"/>
                <a:cs typeface="Times New Roman" pitchFamily="18" charset="0"/>
                <a:sym typeface="Wingdings" pitchFamily="2" charset="2"/>
              </a:rPr>
              <a:t>分，經提醒後回應</a:t>
            </a:r>
            <a:r>
              <a:rPr lang="en-US" altLang="zh-TW" sz="2400" dirty="0" smtClean="0">
                <a:latin typeface="標楷體" pitchFamily="65" charset="-120"/>
                <a:ea typeface="標楷體" pitchFamily="65" charset="-120"/>
                <a:cs typeface="Times New Roman" pitchFamily="18" charset="0"/>
                <a:sym typeface="Wingdings" pitchFamily="2" charset="2"/>
              </a:rPr>
              <a:t>1</a:t>
            </a:r>
            <a:r>
              <a:rPr lang="zh-TW" altLang="en-US" sz="2400" dirty="0" smtClean="0">
                <a:latin typeface="標楷體" pitchFamily="65" charset="-120"/>
                <a:ea typeface="標楷體" pitchFamily="65" charset="-120"/>
                <a:cs typeface="Times New Roman" pitchFamily="18" charset="0"/>
                <a:sym typeface="Wingdings" pitchFamily="2" charset="2"/>
              </a:rPr>
              <a:t>分。</a:t>
            </a:r>
            <a:endParaRPr lang="en-US" altLang="zh-TW" sz="2400" dirty="0" smtClean="0">
              <a:latin typeface="標楷體" pitchFamily="65" charset="-120"/>
              <a:ea typeface="標楷體" pitchFamily="65" charset="-120"/>
              <a:cs typeface="Times New Roman" pitchFamily="18" charset="0"/>
            </a:endParaRPr>
          </a:p>
          <a:p>
            <a:endParaRPr lang="en-US" altLang="zh-TW" sz="2400" dirty="0" smtClean="0">
              <a:latin typeface="標楷體" pitchFamily="65" charset="-120"/>
              <a:ea typeface="標楷體" pitchFamily="65" charset="-120"/>
              <a:cs typeface="Times New Roman" pitchFamily="18" charset="0"/>
            </a:endParaRPr>
          </a:p>
          <a:p>
            <a:r>
              <a:rPr lang="zh-TW" altLang="en-US" sz="2400" dirty="0" smtClean="0">
                <a:latin typeface="標楷體" pitchFamily="65" charset="-120"/>
                <a:ea typeface="標楷體" pitchFamily="65" charset="-120"/>
                <a:cs typeface="Times New Roman" pitchFamily="18" charset="0"/>
              </a:rPr>
              <a:t>執行功能部分</a:t>
            </a:r>
            <a:r>
              <a:rPr lang="en-US" altLang="zh-TW" sz="2400" dirty="0" smtClean="0">
                <a:latin typeface="標楷體" pitchFamily="65" charset="-120"/>
                <a:ea typeface="標楷體" pitchFamily="65" charset="-120"/>
                <a:cs typeface="Times New Roman" pitchFamily="18" charset="0"/>
              </a:rPr>
              <a:t>:</a:t>
            </a:r>
            <a:r>
              <a:rPr lang="zh-TW" altLang="en-US" sz="2400" dirty="0" smtClean="0">
                <a:latin typeface="標楷體" pitchFamily="65" charset="-120"/>
                <a:ea typeface="標楷體" pitchFamily="65" charset="-120"/>
                <a:cs typeface="Times New Roman" pitchFamily="18" charset="0"/>
              </a:rPr>
              <a:t>給予任務情境手做的執行。</a:t>
            </a:r>
            <a:endParaRPr lang="zh-TW" altLang="en-US" sz="2400" dirty="0">
              <a:latin typeface="標楷體" pitchFamily="65" charset="-120"/>
              <a:ea typeface="標楷體" pitchFamily="65" charset="-12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Methods</a:t>
            </a:r>
            <a:endParaRPr lang="zh-TW" altLang="en-US" dirty="0"/>
          </a:p>
        </p:txBody>
      </p:sp>
      <p:sp>
        <p:nvSpPr>
          <p:cNvPr id="3" name="內容版面配置區 2"/>
          <p:cNvSpPr>
            <a:spLocks noGrp="1"/>
          </p:cNvSpPr>
          <p:nvPr>
            <p:ph sz="quarter" idx="1"/>
          </p:nvPr>
        </p:nvSpPr>
        <p:spPr/>
        <p:txBody>
          <a:bodyPr/>
          <a:lstStyle/>
          <a:p>
            <a:r>
              <a:rPr lang="en-US" altLang="zh-TW" dirty="0" smtClean="0"/>
              <a:t>WAIS- III</a:t>
            </a:r>
          </a:p>
          <a:p>
            <a:endParaRPr lang="en-US" altLang="zh-TW" dirty="0" smtClean="0"/>
          </a:p>
          <a:p>
            <a:r>
              <a:rPr lang="zh-TW" altLang="en-US" sz="2400" dirty="0" smtClean="0">
                <a:latin typeface="標楷體" pitchFamily="65" charset="-120"/>
                <a:ea typeface="標楷體" pitchFamily="65" charset="-120"/>
              </a:rPr>
              <a:t>其中分為兩個部分</a:t>
            </a:r>
            <a:r>
              <a:rPr lang="en-US" altLang="zh-TW" sz="2400" dirty="0" smtClean="0">
                <a:latin typeface="標楷體" pitchFamily="65" charset="-120"/>
                <a:ea typeface="標楷體" pitchFamily="65" charset="-120"/>
              </a:rPr>
              <a:t>:</a:t>
            </a: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口頭的理解</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確保長期記憶、資訊處理的能力沒有問題。</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endParaRPr>
          </a:p>
          <a:p>
            <a:r>
              <a:rPr lang="zh-TW" altLang="en-US" sz="2400" dirty="0" smtClean="0">
                <a:latin typeface="標楷體" pitchFamily="65" charset="-120"/>
                <a:ea typeface="標楷體" pitchFamily="65" charset="-120"/>
              </a:rPr>
              <a:t>圖片的辨認</a:t>
            </a:r>
            <a:r>
              <a:rPr lang="en-US" altLang="zh-TW" sz="2400" dirty="0" smtClean="0">
                <a:latin typeface="標楷體" pitchFamily="65" charset="-120"/>
                <a:ea typeface="標楷體" pitchFamily="65" charset="-120"/>
              </a:rPr>
              <a:t>:</a:t>
            </a:r>
            <a:r>
              <a:rPr lang="zh-TW" altLang="en-US" sz="2400" dirty="0" smtClean="0">
                <a:latin typeface="標楷體" pitchFamily="65" charset="-120"/>
                <a:ea typeface="標楷體" pitchFamily="65" charset="-120"/>
              </a:rPr>
              <a:t>辨認圖片出現的順序和圖片的細節。</a:t>
            </a:r>
            <a:endParaRPr lang="zh-TW" altLang="en-US" sz="2400" dirty="0">
              <a:latin typeface="標楷體" pitchFamily="65" charset="-120"/>
              <a:ea typeface="標楷體" pitchFamily="65"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t>Methods</a:t>
            </a:r>
            <a:endParaRPr lang="zh-TW" altLang="en-US" dirty="0"/>
          </a:p>
        </p:txBody>
      </p:sp>
      <p:sp>
        <p:nvSpPr>
          <p:cNvPr id="3" name="內容版面配置區 2"/>
          <p:cNvSpPr>
            <a:spLocks noGrp="1"/>
          </p:cNvSpPr>
          <p:nvPr>
            <p:ph sz="quarter" idx="1"/>
          </p:nvPr>
        </p:nvSpPr>
        <p:spPr/>
        <p:txBody>
          <a:bodyPr>
            <a:normAutofit/>
          </a:bodyPr>
          <a:lstStyle/>
          <a:p>
            <a:r>
              <a:rPr lang="en-US" altLang="zh-TW" sz="2400" dirty="0" smtClean="0">
                <a:latin typeface="Times New Roman" pitchFamily="18" charset="0"/>
                <a:cs typeface="Times New Roman" pitchFamily="18" charset="0"/>
              </a:rPr>
              <a:t>Visual object and space perception battery (VOSP)</a:t>
            </a:r>
          </a:p>
          <a:p>
            <a:endParaRPr lang="en-US" altLang="zh-TW" sz="2400" dirty="0" smtClean="0">
              <a:latin typeface="Times New Roman" pitchFamily="18" charset="0"/>
              <a:cs typeface="Times New Roman" pitchFamily="18" charset="0"/>
            </a:endParaRPr>
          </a:p>
          <a:p>
            <a:r>
              <a:rPr lang="zh-TW" altLang="en-US" sz="2400" dirty="0" smtClean="0">
                <a:latin typeface="標楷體" pitchFamily="65" charset="-120"/>
                <a:ea typeface="標楷體" pitchFamily="65" charset="-120"/>
                <a:cs typeface="Times New Roman" pitchFamily="18" charset="0"/>
              </a:rPr>
              <a:t>目的</a:t>
            </a:r>
            <a:r>
              <a:rPr lang="en-US" altLang="zh-TW" sz="2400" dirty="0" smtClean="0">
                <a:latin typeface="標楷體" pitchFamily="65" charset="-120"/>
                <a:ea typeface="標楷體" pitchFamily="65" charset="-120"/>
                <a:cs typeface="Times New Roman" pitchFamily="18" charset="0"/>
              </a:rPr>
              <a:t>:</a:t>
            </a:r>
            <a:r>
              <a:rPr lang="zh-TW" altLang="en-US" sz="2400" dirty="0" smtClean="0">
                <a:latin typeface="標楷體" pitchFamily="65" charset="-120"/>
                <a:ea typeface="標楷體" pitchFamily="65" charset="-120"/>
                <a:cs typeface="Times New Roman" pitchFamily="18" charset="0"/>
              </a:rPr>
              <a:t>確保受測者對於空間環境的認知能力是相同的</a:t>
            </a:r>
            <a:endParaRPr lang="en-US" altLang="zh-TW" sz="2400" dirty="0" smtClean="0">
              <a:latin typeface="標楷體" pitchFamily="65" charset="-120"/>
              <a:ea typeface="標楷體" pitchFamily="65" charset="-120"/>
              <a:cs typeface="Times New Roman" pitchFamily="18" charset="0"/>
            </a:endParaRPr>
          </a:p>
          <a:p>
            <a:endParaRPr lang="en-US" altLang="zh-TW" sz="2400" dirty="0" smtClean="0">
              <a:latin typeface="標楷體" pitchFamily="65" charset="-120"/>
              <a:ea typeface="標楷體" pitchFamily="65" charset="-120"/>
              <a:cs typeface="Times New Roman" pitchFamily="18" charset="0"/>
            </a:endParaRPr>
          </a:p>
          <a:p>
            <a:pPr>
              <a:buNone/>
            </a:pPr>
            <a:r>
              <a:rPr lang="zh-TW" altLang="en-US" sz="2400" dirty="0" smtClean="0">
                <a:latin typeface="標楷體" pitchFamily="65" charset="-120"/>
                <a:ea typeface="標楷體" pitchFamily="65" charset="-120"/>
                <a:cs typeface="Times New Roman" pitchFamily="18" charset="0"/>
              </a:rPr>
              <a:t>  </a:t>
            </a:r>
            <a:r>
              <a:rPr lang="en-US" altLang="zh-TW" sz="2400" dirty="0" smtClean="0">
                <a:latin typeface="標楷體" pitchFamily="65" charset="-120"/>
                <a:ea typeface="標楷體" pitchFamily="65" charset="-120"/>
                <a:cs typeface="Times New Roman" pitchFamily="18" charset="0"/>
              </a:rPr>
              <a:t>1.</a:t>
            </a:r>
            <a:r>
              <a:rPr lang="zh-TW" altLang="en-US" sz="2400" dirty="0" smtClean="0">
                <a:latin typeface="標楷體" pitchFamily="65" charset="-120"/>
                <a:ea typeface="標楷體" pitchFamily="65" charset="-120"/>
                <a:cs typeface="Times New Roman" pitchFamily="18" charset="0"/>
              </a:rPr>
              <a:t> 計算字卡內點的數量</a:t>
            </a:r>
            <a:endParaRPr lang="en-US" altLang="zh-TW" sz="2400" dirty="0" smtClean="0">
              <a:latin typeface="標楷體" pitchFamily="65" charset="-120"/>
              <a:ea typeface="標楷體" pitchFamily="65" charset="-120"/>
              <a:cs typeface="Times New Roman" pitchFamily="18" charset="0"/>
            </a:endParaRPr>
          </a:p>
          <a:p>
            <a:pPr>
              <a:buNone/>
            </a:pPr>
            <a:r>
              <a:rPr lang="zh-TW" altLang="en-US" sz="2400" dirty="0" smtClean="0">
                <a:latin typeface="標楷體" pitchFamily="65" charset="-120"/>
                <a:ea typeface="標楷體" pitchFamily="65" charset="-120"/>
                <a:cs typeface="Times New Roman" pitchFamily="18" charset="0"/>
              </a:rPr>
              <a:t>  </a:t>
            </a:r>
            <a:r>
              <a:rPr lang="en-US" altLang="zh-TW" sz="2400" dirty="0" smtClean="0">
                <a:latin typeface="標楷體" pitchFamily="65" charset="-120"/>
                <a:ea typeface="標楷體" pitchFamily="65" charset="-120"/>
                <a:cs typeface="Times New Roman" pitchFamily="18" charset="0"/>
              </a:rPr>
              <a:t>2.</a:t>
            </a:r>
            <a:r>
              <a:rPr lang="zh-TW" altLang="en-US" sz="2400" dirty="0" smtClean="0">
                <a:latin typeface="標楷體" pitchFamily="65" charset="-120"/>
                <a:ea typeface="標楷體" pitchFamily="65" charset="-120"/>
                <a:cs typeface="Times New Roman" pitchFamily="18" charset="0"/>
              </a:rPr>
              <a:t> 比對位置是否相同</a:t>
            </a:r>
            <a:endParaRPr lang="en-US" altLang="zh-TW" sz="2400" dirty="0" smtClean="0">
              <a:latin typeface="標楷體" pitchFamily="65" charset="-120"/>
              <a:ea typeface="標楷體" pitchFamily="65" charset="-120"/>
              <a:cs typeface="Times New Roman" pitchFamily="18" charset="0"/>
            </a:endParaRPr>
          </a:p>
          <a:p>
            <a:pPr>
              <a:buNone/>
            </a:pPr>
            <a:endParaRPr lang="en-US" altLang="zh-TW" sz="2400" dirty="0" smtClean="0">
              <a:latin typeface="標楷體" pitchFamily="65" charset="-120"/>
              <a:ea typeface="標楷體" pitchFamily="65" charset="-120"/>
              <a:cs typeface="Times New Roman" pitchFamily="18" charset="0"/>
            </a:endParaRPr>
          </a:p>
          <a:p>
            <a:pPr>
              <a:buNone/>
            </a:pPr>
            <a:endParaRPr lang="en-US" altLang="zh-TW" sz="2400" dirty="0" smtClean="0">
              <a:latin typeface="標楷體" pitchFamily="65" charset="-120"/>
              <a:ea typeface="標楷體" pitchFamily="65" charset="-120"/>
              <a:cs typeface="Times New Roman" pitchFamily="18" charset="0"/>
            </a:endParaRPr>
          </a:p>
          <a:p>
            <a:pPr>
              <a:buNone/>
            </a:pPr>
            <a:r>
              <a:rPr lang="zh-TW" altLang="en-US" sz="2400" dirty="0" smtClean="0">
                <a:latin typeface="標楷體" pitchFamily="65" charset="-120"/>
                <a:ea typeface="標楷體" pitchFamily="65" charset="-120"/>
                <a:cs typeface="Times New Roman" pitchFamily="18" charset="0"/>
              </a:rPr>
              <a:t>  </a:t>
            </a:r>
            <a:r>
              <a:rPr lang="en-US" altLang="zh-TW" sz="2400" dirty="0" smtClean="0">
                <a:latin typeface="標楷體" pitchFamily="65" charset="-120"/>
                <a:ea typeface="標楷體" pitchFamily="65" charset="-120"/>
                <a:cs typeface="Times New Roman" pitchFamily="18" charset="0"/>
              </a:rPr>
              <a:t>3.</a:t>
            </a:r>
            <a:r>
              <a:rPr lang="zh-TW" altLang="en-US" sz="2400" dirty="0" smtClean="0">
                <a:latin typeface="標楷體" pitchFamily="65" charset="-120"/>
                <a:ea typeface="標楷體" pitchFamily="65" charset="-120"/>
                <a:cs typeface="Times New Roman" pitchFamily="18" charset="0"/>
              </a:rPr>
              <a:t> 數字和地點的位置鑑別</a:t>
            </a:r>
            <a:endParaRPr lang="en-US" altLang="zh-TW" sz="2400" dirty="0" smtClean="0">
              <a:latin typeface="標楷體" pitchFamily="65" charset="-120"/>
              <a:ea typeface="標楷體" pitchFamily="65" charset="-120"/>
              <a:cs typeface="Times New Roman" pitchFamily="18" charset="0"/>
            </a:endParaRPr>
          </a:p>
          <a:p>
            <a:endParaRPr lang="zh-TW" altLang="en-US" sz="2400" dirty="0">
              <a:latin typeface="標楷體" pitchFamily="65" charset="-120"/>
              <a:ea typeface="標楷體" pitchFamily="65" charset="-120"/>
              <a:cs typeface="Times New Roman" pitchFamily="18" charset="0"/>
            </a:endParaRPr>
          </a:p>
        </p:txBody>
      </p:sp>
      <p:pic>
        <p:nvPicPr>
          <p:cNvPr id="6" name="圖片 5" descr="未命名.png"/>
          <p:cNvPicPr>
            <a:picLocks noChangeAspect="1"/>
          </p:cNvPicPr>
          <p:nvPr/>
        </p:nvPicPr>
        <p:blipFill>
          <a:blip r:embed="rId2" cstate="print"/>
          <a:stretch>
            <a:fillRect/>
          </a:stretch>
        </p:blipFill>
        <p:spPr>
          <a:xfrm>
            <a:off x="5724128" y="2996952"/>
            <a:ext cx="1320687" cy="1656184"/>
          </a:xfrm>
          <a:prstGeom prst="rect">
            <a:avLst/>
          </a:prstGeom>
        </p:spPr>
      </p:pic>
      <p:pic>
        <p:nvPicPr>
          <p:cNvPr id="7" name="圖片 6" descr="未命名.png"/>
          <p:cNvPicPr>
            <a:picLocks noChangeAspect="1"/>
          </p:cNvPicPr>
          <p:nvPr/>
        </p:nvPicPr>
        <p:blipFill>
          <a:blip r:embed="rId3" cstate="print"/>
          <a:stretch>
            <a:fillRect/>
          </a:stretch>
        </p:blipFill>
        <p:spPr>
          <a:xfrm>
            <a:off x="5724128" y="4869160"/>
            <a:ext cx="1353529" cy="169736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t>Methods</a:t>
            </a:r>
            <a:endParaRPr lang="zh-TW" altLang="en-US" dirty="0"/>
          </a:p>
        </p:txBody>
      </p:sp>
      <p:sp>
        <p:nvSpPr>
          <p:cNvPr id="3" name="內容版面配置區 2"/>
          <p:cNvSpPr>
            <a:spLocks noGrp="1"/>
          </p:cNvSpPr>
          <p:nvPr>
            <p:ph sz="quarter" idx="1"/>
          </p:nvPr>
        </p:nvSpPr>
        <p:spPr/>
        <p:txBody>
          <a:bodyPr>
            <a:normAutofit/>
          </a:bodyPr>
          <a:lstStyle/>
          <a:p>
            <a:r>
              <a:rPr lang="en-US" altLang="zh-TW" sz="2400" dirty="0" err="1" smtClean="0">
                <a:latin typeface="Times New Roman" pitchFamily="18" charset="0"/>
                <a:cs typeface="Times New Roman" pitchFamily="18" charset="0"/>
              </a:rPr>
              <a:t>Corsi</a:t>
            </a:r>
            <a:r>
              <a:rPr lang="en-US" altLang="zh-TW" sz="2400" dirty="0" smtClean="0">
                <a:latin typeface="Times New Roman" pitchFamily="18" charset="0"/>
                <a:cs typeface="Times New Roman" pitchFamily="18" charset="0"/>
              </a:rPr>
              <a:t> Block task</a:t>
            </a:r>
          </a:p>
          <a:p>
            <a:endParaRPr lang="en-US" altLang="zh-TW" sz="2400" dirty="0" smtClean="0">
              <a:latin typeface="Times New Roman" pitchFamily="18" charset="0"/>
              <a:cs typeface="Times New Roman" pitchFamily="18" charset="0"/>
            </a:endParaRPr>
          </a:p>
          <a:p>
            <a:r>
              <a:rPr lang="zh-TW" altLang="en-US" sz="2400" dirty="0" smtClean="0">
                <a:latin typeface="標楷體" pitchFamily="65" charset="-120"/>
                <a:ea typeface="標楷體" pitchFamily="65" charset="-120"/>
                <a:cs typeface="Times New Roman" pitchFamily="18" charset="0"/>
              </a:rPr>
              <a:t>在方框內有數字依照順序出現，受測者依照順序背出數字內容。數量</a:t>
            </a:r>
            <a:r>
              <a:rPr lang="en-US" altLang="zh-TW" sz="2400" dirty="0" smtClean="0">
                <a:latin typeface="標楷體" pitchFamily="65" charset="-120"/>
                <a:ea typeface="標楷體" pitchFamily="65" charset="-120"/>
                <a:cs typeface="Times New Roman" pitchFamily="18" charset="0"/>
              </a:rPr>
              <a:t>2-9</a:t>
            </a:r>
            <a:r>
              <a:rPr lang="zh-TW" altLang="en-US" sz="2400" dirty="0" smtClean="0">
                <a:latin typeface="標楷體" pitchFamily="65" charset="-120"/>
                <a:ea typeface="標楷體" pitchFamily="65" charset="-120"/>
                <a:cs typeface="Times New Roman" pitchFamily="18" charset="0"/>
              </a:rPr>
              <a:t>個方框。</a:t>
            </a:r>
            <a:endParaRPr lang="zh-TW" altLang="en-US" sz="2400" dirty="0">
              <a:latin typeface="標楷體" pitchFamily="65" charset="-120"/>
              <a:ea typeface="標楷體" pitchFamily="65" charset="-120"/>
              <a:cs typeface="Times New Roman" pitchFamily="18" charset="0"/>
            </a:endParaRPr>
          </a:p>
        </p:txBody>
      </p:sp>
      <p:pic>
        <p:nvPicPr>
          <p:cNvPr id="4" name="圖片 3" descr="未命名.png"/>
          <p:cNvPicPr>
            <a:picLocks noChangeAspect="1"/>
          </p:cNvPicPr>
          <p:nvPr/>
        </p:nvPicPr>
        <p:blipFill>
          <a:blip r:embed="rId2" cstate="print"/>
          <a:stretch>
            <a:fillRect/>
          </a:stretch>
        </p:blipFill>
        <p:spPr>
          <a:xfrm>
            <a:off x="2051720" y="3789040"/>
            <a:ext cx="5772956" cy="229584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t>Methods</a:t>
            </a:r>
            <a:endParaRPr lang="zh-TW" altLang="en-US" dirty="0"/>
          </a:p>
        </p:txBody>
      </p:sp>
      <p:sp>
        <p:nvSpPr>
          <p:cNvPr id="3" name="內容版面配置區 2"/>
          <p:cNvSpPr>
            <a:spLocks noGrp="1"/>
          </p:cNvSpPr>
          <p:nvPr>
            <p:ph sz="quarter" idx="1"/>
          </p:nvPr>
        </p:nvSpPr>
        <p:spPr/>
        <p:txBody>
          <a:bodyPr>
            <a:normAutofit/>
          </a:bodyPr>
          <a:lstStyle/>
          <a:p>
            <a:r>
              <a:rPr lang="en-US" altLang="zh-TW" sz="2400" dirty="0" smtClean="0">
                <a:latin typeface="Times New Roman" pitchFamily="18" charset="0"/>
                <a:cs typeface="Times New Roman" pitchFamily="18" charset="0"/>
              </a:rPr>
              <a:t>Virtual maze environment task</a:t>
            </a:r>
          </a:p>
          <a:p>
            <a:endParaRPr lang="en-US" altLang="zh-TW" sz="2400" dirty="0" smtClean="0">
              <a:latin typeface="Times New Roman" pitchFamily="18" charset="0"/>
              <a:cs typeface="Times New Roman" pitchFamily="18" charset="0"/>
            </a:endParaRPr>
          </a:p>
          <a:p>
            <a:r>
              <a:rPr lang="zh-TW" altLang="en-US" sz="2400" dirty="0" smtClean="0">
                <a:latin typeface="標楷體" pitchFamily="65" charset="-120"/>
                <a:ea typeface="標楷體" pitchFamily="65" charset="-120"/>
                <a:cs typeface="Times New Roman" pitchFamily="18" charset="0"/>
              </a:rPr>
              <a:t>使用</a:t>
            </a:r>
            <a:r>
              <a:rPr lang="en-US" altLang="zh-TW" sz="2400" dirty="0" smtClean="0">
                <a:latin typeface="Times New Roman" pitchFamily="18" charset="0"/>
                <a:ea typeface="標楷體" pitchFamily="65" charset="-120"/>
                <a:cs typeface="Times New Roman" pitchFamily="18" charset="0"/>
              </a:rPr>
              <a:t>Software Blender 3D</a:t>
            </a:r>
            <a:r>
              <a:rPr lang="zh-TW" altLang="en-US" sz="2400" dirty="0" smtClean="0">
                <a:latin typeface="Times New Roman" pitchFamily="18" charset="0"/>
                <a:ea typeface="標楷體" pitchFamily="65" charset="-120"/>
                <a:cs typeface="Times New Roman" pitchFamily="18" charset="0"/>
              </a:rPr>
              <a:t> </a:t>
            </a:r>
            <a:r>
              <a:rPr lang="zh-TW" altLang="en-US" sz="2400" dirty="0" smtClean="0">
                <a:latin typeface="標楷體" pitchFamily="65" charset="-120"/>
                <a:ea typeface="標楷體" pitchFamily="65" charset="-120"/>
              </a:rPr>
              <a:t>進行模擬環境建構。</a:t>
            </a:r>
            <a:endParaRPr lang="en-US" altLang="zh-TW" sz="2400" dirty="0" smtClean="0">
              <a:latin typeface="標楷體" pitchFamily="65" charset="-120"/>
              <a:ea typeface="標楷體" pitchFamily="65" charset="-120"/>
            </a:endParaRPr>
          </a:p>
          <a:p>
            <a:endParaRPr lang="en-US" altLang="zh-TW" sz="2400" dirty="0" smtClean="0">
              <a:latin typeface="標楷體" pitchFamily="65" charset="-120"/>
              <a:ea typeface="標楷體" pitchFamily="65" charset="-120"/>
              <a:cs typeface="Times New Roman" pitchFamily="18" charset="0"/>
            </a:endParaRPr>
          </a:p>
          <a:p>
            <a:r>
              <a:rPr lang="zh-TW" altLang="en-US" sz="2400" dirty="0" smtClean="0">
                <a:latin typeface="標楷體" pitchFamily="65" charset="-120"/>
                <a:ea typeface="標楷體" pitchFamily="65" charset="-120"/>
                <a:cs typeface="Times New Roman" pitchFamily="18" charset="0"/>
              </a:rPr>
              <a:t>有三條路徑，不同起點和終點，每條路徑有</a:t>
            </a:r>
            <a:r>
              <a:rPr lang="en-US" altLang="zh-TW" sz="2400" dirty="0" smtClean="0">
                <a:latin typeface="標楷體" pitchFamily="65" charset="-120"/>
                <a:ea typeface="標楷體" pitchFamily="65" charset="-120"/>
                <a:cs typeface="Times New Roman" pitchFamily="18" charset="0"/>
              </a:rPr>
              <a:t>4</a:t>
            </a:r>
            <a:r>
              <a:rPr lang="zh-TW" altLang="en-US" sz="2400" dirty="0" smtClean="0">
                <a:latin typeface="標楷體" pitchFamily="65" charset="-120"/>
                <a:ea typeface="標楷體" pitchFamily="65" charset="-120"/>
                <a:cs typeface="Times New Roman" pitchFamily="18" charset="0"/>
              </a:rPr>
              <a:t>個轉彎路口，路徑</a:t>
            </a:r>
            <a:r>
              <a:rPr lang="en-US" altLang="zh-TW" sz="2400" dirty="0" smtClean="0">
                <a:latin typeface="標楷體" pitchFamily="65" charset="-120"/>
                <a:ea typeface="標楷體" pitchFamily="65" charset="-120"/>
                <a:cs typeface="Times New Roman" pitchFamily="18" charset="0"/>
              </a:rPr>
              <a:t>1</a:t>
            </a:r>
            <a:r>
              <a:rPr lang="zh-TW" altLang="en-US" sz="2400" dirty="0" smtClean="0">
                <a:latin typeface="標楷體" pitchFamily="65" charset="-120"/>
                <a:ea typeface="標楷體" pitchFamily="65" charset="-120"/>
                <a:cs typeface="Times New Roman" pitchFamily="18" charset="0"/>
              </a:rPr>
              <a:t>和路徑</a:t>
            </a:r>
            <a:r>
              <a:rPr lang="en-US" altLang="zh-TW" sz="2400" dirty="0" smtClean="0">
                <a:latin typeface="標楷體" pitchFamily="65" charset="-120"/>
                <a:ea typeface="標楷體" pitchFamily="65" charset="-120"/>
                <a:cs typeface="Times New Roman" pitchFamily="18" charset="0"/>
              </a:rPr>
              <a:t>2</a:t>
            </a:r>
            <a:r>
              <a:rPr lang="zh-TW" altLang="en-US" sz="2400" dirty="0" smtClean="0">
                <a:latin typeface="標楷體" pitchFamily="65" charset="-120"/>
                <a:ea typeface="標楷體" pitchFamily="65" charset="-120"/>
                <a:cs typeface="Times New Roman" pitchFamily="18" charset="0"/>
              </a:rPr>
              <a:t>有</a:t>
            </a:r>
            <a:r>
              <a:rPr lang="en-US" altLang="zh-TW" sz="2400" dirty="0" smtClean="0">
                <a:latin typeface="標楷體" pitchFamily="65" charset="-120"/>
                <a:ea typeface="標楷體" pitchFamily="65" charset="-120"/>
                <a:cs typeface="Times New Roman" pitchFamily="18" charset="0"/>
              </a:rPr>
              <a:t>8</a:t>
            </a:r>
            <a:r>
              <a:rPr lang="zh-TW" altLang="en-US" sz="2400" dirty="0" smtClean="0">
                <a:latin typeface="標楷體" pitchFamily="65" charset="-120"/>
                <a:ea typeface="標楷體" pitchFamily="65" charset="-120"/>
                <a:cs typeface="Times New Roman" pitchFamily="18" charset="0"/>
              </a:rPr>
              <a:t>個地標，路徑三有</a:t>
            </a:r>
            <a:r>
              <a:rPr lang="en-US" altLang="zh-TW" sz="2400" dirty="0" smtClean="0">
                <a:latin typeface="標楷體" pitchFamily="65" charset="-120"/>
                <a:ea typeface="標楷體" pitchFamily="65" charset="-120"/>
                <a:cs typeface="Times New Roman" pitchFamily="18" charset="0"/>
              </a:rPr>
              <a:t>10</a:t>
            </a:r>
            <a:r>
              <a:rPr lang="zh-TW" altLang="en-US" sz="2400" dirty="0" smtClean="0">
                <a:latin typeface="標楷體" pitchFamily="65" charset="-120"/>
                <a:ea typeface="標楷體" pitchFamily="65" charset="-120"/>
                <a:cs typeface="Times New Roman" pitchFamily="18" charset="0"/>
              </a:rPr>
              <a:t>個地標。</a:t>
            </a:r>
            <a:endParaRPr lang="en-US" altLang="zh-TW" sz="2400" dirty="0" smtClean="0">
              <a:latin typeface="標楷體" pitchFamily="65" charset="-120"/>
              <a:ea typeface="標楷體" pitchFamily="65" charset="-120"/>
              <a:cs typeface="Times New Roman" pitchFamily="18" charset="0"/>
            </a:endParaRPr>
          </a:p>
          <a:p>
            <a:endParaRPr lang="en-US" altLang="zh-TW" sz="2400" dirty="0" smtClean="0">
              <a:latin typeface="標楷體" pitchFamily="65" charset="-120"/>
              <a:ea typeface="標楷體" pitchFamily="65" charset="-120"/>
              <a:cs typeface="Times New Roman" pitchFamily="18" charset="0"/>
            </a:endParaRPr>
          </a:p>
          <a:p>
            <a:r>
              <a:rPr lang="zh-TW" altLang="en-US" sz="2400" dirty="0" smtClean="0">
                <a:latin typeface="標楷體" pitchFamily="65" charset="-120"/>
                <a:ea typeface="標楷體" pitchFamily="65" charset="-120"/>
                <a:cs typeface="Times New Roman" pitchFamily="18" charset="0"/>
              </a:rPr>
              <a:t>每條路徑必須重覆走三次。分別為</a:t>
            </a:r>
            <a:endParaRPr lang="en-US" altLang="zh-TW" sz="2400" dirty="0" smtClean="0">
              <a:latin typeface="標楷體" pitchFamily="65" charset="-120"/>
              <a:ea typeface="標楷體" pitchFamily="65" charset="-120"/>
              <a:cs typeface="Times New Roman" pitchFamily="18" charset="0"/>
            </a:endParaRPr>
          </a:p>
          <a:p>
            <a:pPr>
              <a:buNone/>
            </a:pPr>
            <a:r>
              <a:rPr lang="zh-TW" altLang="en-US" sz="2400" dirty="0" smtClean="0">
                <a:latin typeface="標楷體" pitchFamily="65" charset="-120"/>
                <a:ea typeface="標楷體" pitchFamily="65" charset="-120"/>
                <a:cs typeface="Times New Roman" pitchFamily="18" charset="0"/>
              </a:rPr>
              <a:t>     </a:t>
            </a:r>
            <a:r>
              <a:rPr lang="en-US" altLang="zh-TW" sz="2400" dirty="0" smtClean="0">
                <a:latin typeface="Times New Roman" pitchFamily="18" charset="0"/>
                <a:cs typeface="Times New Roman" pitchFamily="18" charset="0"/>
              </a:rPr>
              <a:t>Navigation, Test phase I, Test phase II</a:t>
            </a:r>
            <a:endParaRPr lang="zh-TW" altLang="en-US" sz="2400" dirty="0">
              <a:latin typeface="Times New Roman" pitchFamily="18" charset="0"/>
              <a:ea typeface="標楷體" pitchFamily="65" charset="-12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公正">
  <a:themeElements>
    <a:clrScheme name="公正">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公正">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公正">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358</TotalTime>
  <Words>882</Words>
  <Application>Microsoft Office PowerPoint</Application>
  <PresentationFormat>如螢幕大小 (4:3)</PresentationFormat>
  <Paragraphs>114</Paragraphs>
  <Slides>17</Slides>
  <Notes>0</Notes>
  <HiddenSlides>0</HiddenSlides>
  <MMClips>0</MMClips>
  <ScaleCrop>false</ScaleCrop>
  <HeadingPairs>
    <vt:vector size="4" baseType="variant">
      <vt:variant>
        <vt:lpstr>佈景主題</vt:lpstr>
      </vt:variant>
      <vt:variant>
        <vt:i4>1</vt:i4>
      </vt:variant>
      <vt:variant>
        <vt:lpstr>投影片標題</vt:lpstr>
      </vt:variant>
      <vt:variant>
        <vt:i4>17</vt:i4>
      </vt:variant>
    </vt:vector>
  </HeadingPairs>
  <TitlesOfParts>
    <vt:vector size="18" baseType="lpstr">
      <vt:lpstr>公正</vt:lpstr>
      <vt:lpstr>Age differences in path learning: The role of interference in updating spatial information</vt:lpstr>
      <vt:lpstr>Introduction</vt:lpstr>
      <vt:lpstr>Introduction</vt:lpstr>
      <vt:lpstr>Methods</vt:lpstr>
      <vt:lpstr>Methods</vt:lpstr>
      <vt:lpstr>Methods</vt:lpstr>
      <vt:lpstr>Methods</vt:lpstr>
      <vt:lpstr>Methods</vt:lpstr>
      <vt:lpstr>Methods</vt:lpstr>
      <vt:lpstr>Methods</vt:lpstr>
      <vt:lpstr>Results</vt:lpstr>
      <vt:lpstr>Results</vt:lpstr>
      <vt:lpstr>Results</vt:lpstr>
      <vt:lpstr>Results</vt:lpstr>
      <vt:lpstr>Results</vt:lpstr>
      <vt:lpstr>Results</vt:lpstr>
      <vt:lpstr>Results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 differences in path learning: The role of interference in updating spatial information</dc:title>
  <dc:creator>Administrator</dc:creator>
  <cp:lastModifiedBy>Administrator</cp:lastModifiedBy>
  <cp:revision>39</cp:revision>
  <dcterms:created xsi:type="dcterms:W3CDTF">2015-04-28T05:28:44Z</dcterms:created>
  <dcterms:modified xsi:type="dcterms:W3CDTF">2015-04-29T07:44:20Z</dcterms:modified>
</cp:coreProperties>
</file>